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7" r:id="rId2"/>
    <p:sldId id="633" r:id="rId3"/>
    <p:sldId id="650" r:id="rId4"/>
    <p:sldId id="651" r:id="rId5"/>
    <p:sldId id="652" r:id="rId6"/>
    <p:sldId id="653" r:id="rId7"/>
    <p:sldId id="786" r:id="rId8"/>
    <p:sldId id="656" r:id="rId9"/>
    <p:sldId id="657" r:id="rId10"/>
    <p:sldId id="658" r:id="rId11"/>
    <p:sldId id="659" r:id="rId12"/>
    <p:sldId id="660" r:id="rId13"/>
    <p:sldId id="661" r:id="rId14"/>
    <p:sldId id="662" r:id="rId15"/>
    <p:sldId id="811" r:id="rId16"/>
    <p:sldId id="812" r:id="rId17"/>
    <p:sldId id="663" r:id="rId18"/>
    <p:sldId id="664" r:id="rId19"/>
    <p:sldId id="665" r:id="rId20"/>
    <p:sldId id="666" r:id="rId21"/>
    <p:sldId id="667" r:id="rId22"/>
    <p:sldId id="668" r:id="rId23"/>
    <p:sldId id="669" r:id="rId24"/>
    <p:sldId id="670" r:id="rId25"/>
    <p:sldId id="787" r:id="rId26"/>
    <p:sldId id="672" r:id="rId27"/>
    <p:sldId id="673" r:id="rId28"/>
    <p:sldId id="674" r:id="rId29"/>
    <p:sldId id="675" r:id="rId30"/>
    <p:sldId id="788" r:id="rId31"/>
    <p:sldId id="804" r:id="rId32"/>
    <p:sldId id="678" r:id="rId33"/>
    <p:sldId id="679" r:id="rId34"/>
    <p:sldId id="680" r:id="rId35"/>
    <p:sldId id="683" r:id="rId36"/>
    <p:sldId id="684" r:id="rId37"/>
    <p:sldId id="686" r:id="rId38"/>
    <p:sldId id="687" r:id="rId39"/>
    <p:sldId id="805" r:id="rId40"/>
    <p:sldId id="790" r:id="rId41"/>
    <p:sldId id="791" r:id="rId42"/>
    <p:sldId id="784" r:id="rId43"/>
    <p:sldId id="689" r:id="rId44"/>
    <p:sldId id="807" r:id="rId45"/>
    <p:sldId id="998" r:id="rId46"/>
    <p:sldId id="999" r:id="rId47"/>
    <p:sldId id="1000" r:id="rId48"/>
    <p:sldId id="1001" r:id="rId49"/>
    <p:sldId id="1002" r:id="rId50"/>
    <p:sldId id="1003" r:id="rId51"/>
    <p:sldId id="1004" r:id="rId52"/>
    <p:sldId id="1005" r:id="rId53"/>
    <p:sldId id="806" r:id="rId54"/>
    <p:sldId id="785" r:id="rId55"/>
    <p:sldId id="704" r:id="rId56"/>
    <p:sldId id="707" r:id="rId57"/>
    <p:sldId id="801" r:id="rId58"/>
    <p:sldId id="773" r:id="rId5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1" autoAdjust="0"/>
    <p:restoredTop sz="74790" autoAdjust="0"/>
  </p:normalViewPr>
  <p:slideViewPr>
    <p:cSldViewPr snapToGrid="0">
      <p:cViewPr varScale="1">
        <p:scale>
          <a:sx n="56" d="100"/>
          <a:sy n="56" d="100"/>
        </p:scale>
        <p:origin x="1188" y="6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313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0C0BFA-968C-4CB3-9C02-5EFFED2FC34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015DEF-ABCA-4FA7-9B48-7A67978CF41F}">
      <dgm:prSet phldrT="[文字]" custT="1"/>
      <dgm:spPr/>
      <dgm:t>
        <a:bodyPr/>
        <a:lstStyle/>
        <a:p>
          <a:r>
            <a:rPr lang="en-US" altLang="zh-TW" sz="3200" dirty="0"/>
            <a:t>“Hello World” for Deep Learning</a:t>
          </a:r>
          <a:endParaRPr lang="zh-TW" altLang="en-US" sz="3200" dirty="0"/>
        </a:p>
      </dgm:t>
    </dgm:pt>
    <dgm:pt modelId="{93154986-C434-4431-9ECB-22ABEB3DF1C7}" type="parTrans" cxnId="{3CCD75B6-79D3-4524-9769-675685C04534}">
      <dgm:prSet/>
      <dgm:spPr/>
      <dgm:t>
        <a:bodyPr/>
        <a:lstStyle/>
        <a:p>
          <a:endParaRPr lang="zh-TW" altLang="en-US"/>
        </a:p>
      </dgm:t>
    </dgm:pt>
    <dgm:pt modelId="{5611315B-F0F7-417B-B994-4B8095CBB15F}" type="sibTrans" cxnId="{3CCD75B6-79D3-4524-9769-675685C04534}">
      <dgm:prSet/>
      <dgm:spPr/>
      <dgm:t>
        <a:bodyPr/>
        <a:lstStyle/>
        <a:p>
          <a:endParaRPr lang="zh-TW" altLang="en-US"/>
        </a:p>
      </dgm:t>
    </dgm:pt>
    <dgm:pt modelId="{E1DC843A-09CF-4A7D-8F05-A167F9F97D20}">
      <dgm:prSet phldrT="[文字]" custT="1"/>
      <dgm:spPr/>
      <dgm:t>
        <a:bodyPr/>
        <a:lstStyle/>
        <a:p>
          <a:r>
            <a:rPr lang="en-US" altLang="zh-TW" sz="3200" dirty="0"/>
            <a:t>Introduction of </a:t>
          </a:r>
          <a:r>
            <a:rPr lang="en-US" altLang="zh-TW" sz="3200"/>
            <a:t>Deep Learning</a:t>
          </a:r>
          <a:endParaRPr lang="zh-TW" altLang="en-US" sz="3200" dirty="0"/>
        </a:p>
      </dgm:t>
    </dgm:pt>
    <dgm:pt modelId="{ED02D781-1C18-42B9-AAB2-FB356EAAA473}" type="parTrans" cxnId="{779BC091-E57C-4620-9E4C-57EB4965F5CE}">
      <dgm:prSet/>
      <dgm:spPr/>
      <dgm:t>
        <a:bodyPr/>
        <a:lstStyle/>
        <a:p>
          <a:endParaRPr lang="zh-TW" altLang="en-US"/>
        </a:p>
      </dgm:t>
    </dgm:pt>
    <dgm:pt modelId="{3C38B05F-A369-48E1-ABE9-4D3EF6064C81}" type="sibTrans" cxnId="{779BC091-E57C-4620-9E4C-57EB4965F5CE}">
      <dgm:prSet/>
      <dgm:spPr/>
      <dgm:t>
        <a:bodyPr/>
        <a:lstStyle/>
        <a:p>
          <a:endParaRPr lang="zh-TW" altLang="en-US"/>
        </a:p>
      </dgm:t>
    </dgm:pt>
    <dgm:pt modelId="{DBBDF00F-D7C3-4A57-AFC6-3103CA6A71F0}">
      <dgm:prSet phldrT="[文字]" custT="1"/>
      <dgm:spPr/>
      <dgm:t>
        <a:bodyPr/>
        <a:lstStyle/>
        <a:p>
          <a:r>
            <a:rPr lang="en-US" altLang="zh-TW" sz="3200" dirty="0"/>
            <a:t>Tips for Deep Learning</a:t>
          </a:r>
          <a:endParaRPr lang="zh-TW" altLang="en-US" sz="3200" dirty="0"/>
        </a:p>
      </dgm:t>
    </dgm:pt>
    <dgm:pt modelId="{D51E6903-15A1-45EC-8A88-64DE4393EF09}" type="parTrans" cxnId="{C1AD765C-4821-419F-B8C2-6CCB2AE5053E}">
      <dgm:prSet/>
      <dgm:spPr/>
      <dgm:t>
        <a:bodyPr/>
        <a:lstStyle/>
        <a:p>
          <a:endParaRPr lang="zh-TW" altLang="en-US"/>
        </a:p>
      </dgm:t>
    </dgm:pt>
    <dgm:pt modelId="{E86B420D-B363-4A7D-8EB0-8ADF85C3F725}" type="sibTrans" cxnId="{C1AD765C-4821-419F-B8C2-6CCB2AE5053E}">
      <dgm:prSet/>
      <dgm:spPr/>
      <dgm:t>
        <a:bodyPr/>
        <a:lstStyle/>
        <a:p>
          <a:endParaRPr lang="zh-TW" altLang="en-US"/>
        </a:p>
      </dgm:t>
    </dgm:pt>
    <dgm:pt modelId="{ADC41C54-7C8C-4E9E-B484-31F027689F8A}" type="pres">
      <dgm:prSet presAssocID="{850C0BFA-968C-4CB3-9C02-5EFFED2FC3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4579BBE-425C-4833-9EAC-C237828C7C18}" type="pres">
      <dgm:prSet presAssocID="{E1DC843A-09CF-4A7D-8F05-A167F9F97D2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590A01-9340-422B-8D3B-6A09BBBF282D}" type="pres">
      <dgm:prSet presAssocID="{3C38B05F-A369-48E1-ABE9-4D3EF6064C81}" presName="spacer" presStyleCnt="0"/>
      <dgm:spPr/>
    </dgm:pt>
    <dgm:pt modelId="{8C706D79-89A7-4D2F-8501-5CBF97248B9F}" type="pres">
      <dgm:prSet presAssocID="{BB015DEF-ABCA-4FA7-9B48-7A67978CF41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0EE062-F8A7-48DB-9C4B-74244DE04A80}" type="pres">
      <dgm:prSet presAssocID="{5611315B-F0F7-417B-B994-4B8095CBB15F}" presName="spacer" presStyleCnt="0"/>
      <dgm:spPr/>
    </dgm:pt>
    <dgm:pt modelId="{AF31406E-85B3-421B-990D-C7D795886C23}" type="pres">
      <dgm:prSet presAssocID="{DBBDF00F-D7C3-4A57-AFC6-3103CA6A71F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D5582AE-622A-4BCD-A3C3-47A3ED947BF2}" type="presOf" srcId="{DBBDF00F-D7C3-4A57-AFC6-3103CA6A71F0}" destId="{AF31406E-85B3-421B-990D-C7D795886C23}" srcOrd="0" destOrd="0" presId="urn:microsoft.com/office/officeart/2005/8/layout/vList2"/>
    <dgm:cxn modelId="{C1AD765C-4821-419F-B8C2-6CCB2AE5053E}" srcId="{850C0BFA-968C-4CB3-9C02-5EFFED2FC34B}" destId="{DBBDF00F-D7C3-4A57-AFC6-3103CA6A71F0}" srcOrd="2" destOrd="0" parTransId="{D51E6903-15A1-45EC-8A88-64DE4393EF09}" sibTransId="{E86B420D-B363-4A7D-8EB0-8ADF85C3F725}"/>
    <dgm:cxn modelId="{3CCD75B6-79D3-4524-9769-675685C04534}" srcId="{850C0BFA-968C-4CB3-9C02-5EFFED2FC34B}" destId="{BB015DEF-ABCA-4FA7-9B48-7A67978CF41F}" srcOrd="1" destOrd="0" parTransId="{93154986-C434-4431-9ECB-22ABEB3DF1C7}" sibTransId="{5611315B-F0F7-417B-B994-4B8095CBB15F}"/>
    <dgm:cxn modelId="{AE3ABD8D-A31B-4EFF-B789-22C8AF3E8CA3}" type="presOf" srcId="{850C0BFA-968C-4CB3-9C02-5EFFED2FC34B}" destId="{ADC41C54-7C8C-4E9E-B484-31F027689F8A}" srcOrd="0" destOrd="0" presId="urn:microsoft.com/office/officeart/2005/8/layout/vList2"/>
    <dgm:cxn modelId="{779BC091-E57C-4620-9E4C-57EB4965F5CE}" srcId="{850C0BFA-968C-4CB3-9C02-5EFFED2FC34B}" destId="{E1DC843A-09CF-4A7D-8F05-A167F9F97D20}" srcOrd="0" destOrd="0" parTransId="{ED02D781-1C18-42B9-AAB2-FB356EAAA473}" sibTransId="{3C38B05F-A369-48E1-ABE9-4D3EF6064C81}"/>
    <dgm:cxn modelId="{B1A129C8-C873-4528-95D9-EF7C080EF715}" type="presOf" srcId="{E1DC843A-09CF-4A7D-8F05-A167F9F97D20}" destId="{B4579BBE-425C-4833-9EAC-C237828C7C18}" srcOrd="0" destOrd="0" presId="urn:microsoft.com/office/officeart/2005/8/layout/vList2"/>
    <dgm:cxn modelId="{6F9A6D09-04AC-4017-9828-98F0110308EE}" type="presOf" srcId="{BB015DEF-ABCA-4FA7-9B48-7A67978CF41F}" destId="{8C706D79-89A7-4D2F-8501-5CBF97248B9F}" srcOrd="0" destOrd="0" presId="urn:microsoft.com/office/officeart/2005/8/layout/vList2"/>
    <dgm:cxn modelId="{D6EAD4C7-5DDE-4346-B1DD-B9F57CD6CE9D}" type="presParOf" srcId="{ADC41C54-7C8C-4E9E-B484-31F027689F8A}" destId="{B4579BBE-425C-4833-9EAC-C237828C7C18}" srcOrd="0" destOrd="0" presId="urn:microsoft.com/office/officeart/2005/8/layout/vList2"/>
    <dgm:cxn modelId="{5BB7A82D-3A95-4BDC-B00A-B454E752DEC5}" type="presParOf" srcId="{ADC41C54-7C8C-4E9E-B484-31F027689F8A}" destId="{1E590A01-9340-422B-8D3B-6A09BBBF282D}" srcOrd="1" destOrd="0" presId="urn:microsoft.com/office/officeart/2005/8/layout/vList2"/>
    <dgm:cxn modelId="{12946035-EE6C-417D-A07D-40905F5DB212}" type="presParOf" srcId="{ADC41C54-7C8C-4E9E-B484-31F027689F8A}" destId="{8C706D79-89A7-4D2F-8501-5CBF97248B9F}" srcOrd="2" destOrd="0" presId="urn:microsoft.com/office/officeart/2005/8/layout/vList2"/>
    <dgm:cxn modelId="{A7D56240-CD61-40D4-9A99-813F6792503B}" type="presParOf" srcId="{ADC41C54-7C8C-4E9E-B484-31F027689F8A}" destId="{390EE062-F8A7-48DB-9C4B-74244DE04A80}" srcOrd="3" destOrd="0" presId="urn:microsoft.com/office/officeart/2005/8/layout/vList2"/>
    <dgm:cxn modelId="{649ADEC8-215D-4D50-A625-25E3C4E33D2B}" type="presParOf" srcId="{ADC41C54-7C8C-4E9E-B484-31F027689F8A}" destId="{AF31406E-85B3-421B-990D-C7D795886C2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CD86AC1-3F4E-4A5A-92D6-248263A2DCD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9A07F53-D261-48C6-B718-3BA0BF621F50}">
      <dgm:prSet phldrT="[文字]" custT="1"/>
      <dgm:spPr/>
      <dgm:t>
        <a:bodyPr/>
        <a:lstStyle/>
        <a:p>
          <a:r>
            <a:rPr lang="en-US" altLang="zh-TW" sz="2800" dirty="0"/>
            <a:t>Momentum</a:t>
          </a:r>
          <a:endParaRPr lang="zh-TW" altLang="en-US" sz="2800" dirty="0"/>
        </a:p>
      </dgm:t>
    </dgm:pt>
    <dgm:pt modelId="{CAAE83F3-ABC8-47BB-A478-E241A0C6B92B}" type="sibTrans" cxnId="{FEEF880A-D369-4CA3-831C-B74C74655818}">
      <dgm:prSet/>
      <dgm:spPr/>
      <dgm:t>
        <a:bodyPr/>
        <a:lstStyle/>
        <a:p>
          <a:endParaRPr lang="zh-TW" altLang="en-US"/>
        </a:p>
      </dgm:t>
    </dgm:pt>
    <dgm:pt modelId="{85C10143-87BD-4379-9E20-FDB2E0AD9C66}" type="parTrans" cxnId="{FEEF880A-D369-4CA3-831C-B74C74655818}">
      <dgm:prSet/>
      <dgm:spPr/>
      <dgm:t>
        <a:bodyPr/>
        <a:lstStyle/>
        <a:p>
          <a:endParaRPr lang="zh-TW" altLang="en-US"/>
        </a:p>
      </dgm:t>
    </dgm:pt>
    <dgm:pt modelId="{15680942-B9A7-416B-8FC4-A19088CD177C}">
      <dgm:prSet phldrT="[文字]" custT="1"/>
      <dgm:spPr/>
      <dgm:t>
        <a:bodyPr/>
        <a:lstStyle/>
        <a:p>
          <a:r>
            <a:rPr lang="en-US" altLang="zh-TW" sz="2800" dirty="0"/>
            <a:t>Adaptive Learning Rate</a:t>
          </a:r>
          <a:endParaRPr lang="zh-TW" altLang="en-US" sz="2800" dirty="0"/>
        </a:p>
      </dgm:t>
    </dgm:pt>
    <dgm:pt modelId="{238D0A8C-1EBB-40BC-94E1-F2329A07E5D0}" type="sibTrans" cxnId="{8B508346-5127-45A9-8A38-CD129108432E}">
      <dgm:prSet/>
      <dgm:spPr/>
      <dgm:t>
        <a:bodyPr/>
        <a:lstStyle/>
        <a:p>
          <a:endParaRPr lang="zh-TW" altLang="en-US"/>
        </a:p>
      </dgm:t>
    </dgm:pt>
    <dgm:pt modelId="{2801E90B-4C97-4121-8DC8-B048D73241CF}" type="parTrans" cxnId="{8B508346-5127-45A9-8A38-CD129108432E}">
      <dgm:prSet/>
      <dgm:spPr/>
      <dgm:t>
        <a:bodyPr/>
        <a:lstStyle/>
        <a:p>
          <a:endParaRPr lang="zh-TW" altLang="en-US"/>
        </a:p>
      </dgm:t>
    </dgm:pt>
    <dgm:pt modelId="{D4964E45-997C-4274-AB18-C4611FB743A5}">
      <dgm:prSet phldrT="[文字]" custT="1"/>
      <dgm:spPr/>
      <dgm:t>
        <a:bodyPr/>
        <a:lstStyle/>
        <a:p>
          <a:r>
            <a:rPr lang="en-US" altLang="zh-TW" sz="2800" dirty="0"/>
            <a:t>Choosing proper loss</a:t>
          </a:r>
          <a:endParaRPr lang="zh-TW" altLang="en-US" sz="2800" dirty="0"/>
        </a:p>
      </dgm:t>
    </dgm:pt>
    <dgm:pt modelId="{EBE685FD-4EA7-456F-9B9F-634A4655F7A5}" type="parTrans" cxnId="{7D86A18C-42EE-400A-858C-200522932011}">
      <dgm:prSet/>
      <dgm:spPr/>
      <dgm:t>
        <a:bodyPr/>
        <a:lstStyle/>
        <a:p>
          <a:endParaRPr lang="zh-TW" altLang="en-US"/>
        </a:p>
      </dgm:t>
    </dgm:pt>
    <dgm:pt modelId="{307310D3-5E56-457C-B7C5-4BD4AD71290D}" type="sibTrans" cxnId="{7D86A18C-42EE-400A-858C-200522932011}">
      <dgm:prSet/>
      <dgm:spPr/>
      <dgm:t>
        <a:bodyPr/>
        <a:lstStyle/>
        <a:p>
          <a:endParaRPr lang="zh-TW" altLang="en-US"/>
        </a:p>
      </dgm:t>
    </dgm:pt>
    <dgm:pt modelId="{4A19FF40-536E-440C-BB43-E46E0A15623D}">
      <dgm:prSet phldrT="[文字]" custT="1"/>
      <dgm:spPr/>
      <dgm:t>
        <a:bodyPr/>
        <a:lstStyle/>
        <a:p>
          <a:r>
            <a:rPr lang="en-US" altLang="zh-TW" sz="2800"/>
            <a:t>New activation function</a:t>
          </a:r>
          <a:endParaRPr lang="zh-TW" altLang="en-US" sz="2800" dirty="0"/>
        </a:p>
      </dgm:t>
    </dgm:pt>
    <dgm:pt modelId="{C8B85BDF-6D9C-47D2-B732-2EFB330B20FB}" type="parTrans" cxnId="{E8AD407D-D452-46C3-990C-2E7F156328AD}">
      <dgm:prSet/>
      <dgm:spPr/>
      <dgm:t>
        <a:bodyPr/>
        <a:lstStyle/>
        <a:p>
          <a:endParaRPr lang="zh-TW" altLang="en-US"/>
        </a:p>
      </dgm:t>
    </dgm:pt>
    <dgm:pt modelId="{0FACAF10-5755-4E9E-B485-EB4742D2EE26}" type="sibTrans" cxnId="{E8AD407D-D452-46C3-990C-2E7F156328AD}">
      <dgm:prSet/>
      <dgm:spPr/>
      <dgm:t>
        <a:bodyPr/>
        <a:lstStyle/>
        <a:p>
          <a:endParaRPr lang="zh-TW" altLang="en-US"/>
        </a:p>
      </dgm:t>
    </dgm:pt>
    <dgm:pt modelId="{BC65D5D4-3364-4707-9502-69BA5E4DECDE}">
      <dgm:prSet phldrT="[文字]" custT="1"/>
      <dgm:spPr/>
      <dgm:t>
        <a:bodyPr/>
        <a:lstStyle/>
        <a:p>
          <a:r>
            <a:rPr lang="en-US" altLang="zh-TW" sz="2800"/>
            <a:t>Mini-batch</a:t>
          </a:r>
          <a:endParaRPr lang="zh-TW" altLang="en-US" sz="2800" dirty="0"/>
        </a:p>
      </dgm:t>
    </dgm:pt>
    <dgm:pt modelId="{D334E799-6CBF-4FA0-A7B8-94FFBDDFD4DE}" type="parTrans" cxnId="{65BF68D0-FAFE-4813-B3D4-E5475C9E7D5F}">
      <dgm:prSet/>
      <dgm:spPr/>
      <dgm:t>
        <a:bodyPr/>
        <a:lstStyle/>
        <a:p>
          <a:endParaRPr lang="zh-TW" altLang="en-US"/>
        </a:p>
      </dgm:t>
    </dgm:pt>
    <dgm:pt modelId="{8A9DA883-89C9-4A2D-B35F-143FF7E4359A}" type="sibTrans" cxnId="{65BF68D0-FAFE-4813-B3D4-E5475C9E7D5F}">
      <dgm:prSet/>
      <dgm:spPr/>
      <dgm:t>
        <a:bodyPr/>
        <a:lstStyle/>
        <a:p>
          <a:endParaRPr lang="zh-TW" altLang="en-US"/>
        </a:p>
      </dgm:t>
    </dgm:pt>
    <dgm:pt modelId="{C86E9726-1E53-4A45-856D-01108A67A44E}" type="pres">
      <dgm:prSet presAssocID="{4CD86AC1-3F4E-4A5A-92D6-248263A2DC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38B49DE-E404-47C5-91F0-D3AE5133EE36}" type="pres">
      <dgm:prSet presAssocID="{D4964E45-997C-4274-AB18-C4611FB743A5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5E5319-41D1-41B6-B332-407F203CDE2B}" type="pres">
      <dgm:prSet presAssocID="{307310D3-5E56-457C-B7C5-4BD4AD71290D}" presName="spacer" presStyleCnt="0"/>
      <dgm:spPr/>
    </dgm:pt>
    <dgm:pt modelId="{D79E5487-5E21-47C6-8561-5422FF769813}" type="pres">
      <dgm:prSet presAssocID="{BC65D5D4-3364-4707-9502-69BA5E4DECDE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AB62CE-44E4-474B-AC68-820AB9511425}" type="pres">
      <dgm:prSet presAssocID="{8A9DA883-89C9-4A2D-B35F-143FF7E4359A}" presName="spacer" presStyleCnt="0"/>
      <dgm:spPr/>
    </dgm:pt>
    <dgm:pt modelId="{4DDF23AE-83CA-43A2-A96F-44DFAE5980C9}" type="pres">
      <dgm:prSet presAssocID="{4A19FF40-536E-440C-BB43-E46E0A15623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18BC49-E6AC-41E1-A0DD-F23B41B42188}" type="pres">
      <dgm:prSet presAssocID="{0FACAF10-5755-4E9E-B485-EB4742D2EE26}" presName="spacer" presStyleCnt="0"/>
      <dgm:spPr/>
    </dgm:pt>
    <dgm:pt modelId="{40F68FDF-8E0D-4DDE-99F6-0BBD630F25C7}" type="pres">
      <dgm:prSet presAssocID="{15680942-B9A7-416B-8FC4-A19088CD177C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CCD4EC-E619-49A1-957C-EECEF7C55DC1}" type="pres">
      <dgm:prSet presAssocID="{238D0A8C-1EBB-40BC-94E1-F2329A07E5D0}" presName="spacer" presStyleCnt="0"/>
      <dgm:spPr/>
    </dgm:pt>
    <dgm:pt modelId="{2992D90E-AE47-4551-B7AC-D65ADB54BF32}" type="pres">
      <dgm:prSet presAssocID="{B9A07F53-D261-48C6-B718-3BA0BF621F5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E47B311-E045-48DA-A2A3-D0552D9DB656}" type="presOf" srcId="{B9A07F53-D261-48C6-B718-3BA0BF621F50}" destId="{2992D90E-AE47-4551-B7AC-D65ADB54BF32}" srcOrd="0" destOrd="0" presId="urn:microsoft.com/office/officeart/2005/8/layout/vList2"/>
    <dgm:cxn modelId="{FEEF880A-D369-4CA3-831C-B74C74655818}" srcId="{4CD86AC1-3F4E-4A5A-92D6-248263A2DCDB}" destId="{B9A07F53-D261-48C6-B718-3BA0BF621F50}" srcOrd="4" destOrd="0" parTransId="{85C10143-87BD-4379-9E20-FDB2E0AD9C66}" sibTransId="{CAAE83F3-ABC8-47BB-A478-E241A0C6B92B}"/>
    <dgm:cxn modelId="{9737445F-E4BA-403B-94DB-0326F4C929BC}" type="presOf" srcId="{4A19FF40-536E-440C-BB43-E46E0A15623D}" destId="{4DDF23AE-83CA-43A2-A96F-44DFAE5980C9}" srcOrd="0" destOrd="0" presId="urn:microsoft.com/office/officeart/2005/8/layout/vList2"/>
    <dgm:cxn modelId="{0C29DC13-6D5E-4388-9840-4DCDEA61A324}" type="presOf" srcId="{4CD86AC1-3F4E-4A5A-92D6-248263A2DCDB}" destId="{C86E9726-1E53-4A45-856D-01108A67A44E}" srcOrd="0" destOrd="0" presId="urn:microsoft.com/office/officeart/2005/8/layout/vList2"/>
    <dgm:cxn modelId="{E8AD407D-D452-46C3-990C-2E7F156328AD}" srcId="{4CD86AC1-3F4E-4A5A-92D6-248263A2DCDB}" destId="{4A19FF40-536E-440C-BB43-E46E0A15623D}" srcOrd="2" destOrd="0" parTransId="{C8B85BDF-6D9C-47D2-B732-2EFB330B20FB}" sibTransId="{0FACAF10-5755-4E9E-B485-EB4742D2EE26}"/>
    <dgm:cxn modelId="{65BF68D0-FAFE-4813-B3D4-E5475C9E7D5F}" srcId="{4CD86AC1-3F4E-4A5A-92D6-248263A2DCDB}" destId="{BC65D5D4-3364-4707-9502-69BA5E4DECDE}" srcOrd="1" destOrd="0" parTransId="{D334E799-6CBF-4FA0-A7B8-94FFBDDFD4DE}" sibTransId="{8A9DA883-89C9-4A2D-B35F-143FF7E4359A}"/>
    <dgm:cxn modelId="{BC06890B-CA71-4496-81A7-015DC641950B}" type="presOf" srcId="{BC65D5D4-3364-4707-9502-69BA5E4DECDE}" destId="{D79E5487-5E21-47C6-8561-5422FF769813}" srcOrd="0" destOrd="0" presId="urn:microsoft.com/office/officeart/2005/8/layout/vList2"/>
    <dgm:cxn modelId="{8B508346-5127-45A9-8A38-CD129108432E}" srcId="{4CD86AC1-3F4E-4A5A-92D6-248263A2DCDB}" destId="{15680942-B9A7-416B-8FC4-A19088CD177C}" srcOrd="3" destOrd="0" parTransId="{2801E90B-4C97-4121-8DC8-B048D73241CF}" sibTransId="{238D0A8C-1EBB-40BC-94E1-F2329A07E5D0}"/>
    <dgm:cxn modelId="{7D86A18C-42EE-400A-858C-200522932011}" srcId="{4CD86AC1-3F4E-4A5A-92D6-248263A2DCDB}" destId="{D4964E45-997C-4274-AB18-C4611FB743A5}" srcOrd="0" destOrd="0" parTransId="{EBE685FD-4EA7-456F-9B9F-634A4655F7A5}" sibTransId="{307310D3-5E56-457C-B7C5-4BD4AD71290D}"/>
    <dgm:cxn modelId="{C8C474CA-D461-494C-8788-600582EF05A5}" type="presOf" srcId="{15680942-B9A7-416B-8FC4-A19088CD177C}" destId="{40F68FDF-8E0D-4DDE-99F6-0BBD630F25C7}" srcOrd="0" destOrd="0" presId="urn:microsoft.com/office/officeart/2005/8/layout/vList2"/>
    <dgm:cxn modelId="{C0957492-6D88-4FA5-B5C7-BE932F99579C}" type="presOf" srcId="{D4964E45-997C-4274-AB18-C4611FB743A5}" destId="{838B49DE-E404-47C5-91F0-D3AE5133EE36}" srcOrd="0" destOrd="0" presId="urn:microsoft.com/office/officeart/2005/8/layout/vList2"/>
    <dgm:cxn modelId="{E03A7735-B0CE-40BC-A13E-AF581C7AB10F}" type="presParOf" srcId="{C86E9726-1E53-4A45-856D-01108A67A44E}" destId="{838B49DE-E404-47C5-91F0-D3AE5133EE36}" srcOrd="0" destOrd="0" presId="urn:microsoft.com/office/officeart/2005/8/layout/vList2"/>
    <dgm:cxn modelId="{E70C7CE4-D7B7-4E2D-AF7F-536BADF8501E}" type="presParOf" srcId="{C86E9726-1E53-4A45-856D-01108A67A44E}" destId="{015E5319-41D1-41B6-B332-407F203CDE2B}" srcOrd="1" destOrd="0" presId="urn:microsoft.com/office/officeart/2005/8/layout/vList2"/>
    <dgm:cxn modelId="{976ACD7A-BAA4-408C-80FE-5098AA493E05}" type="presParOf" srcId="{C86E9726-1E53-4A45-856D-01108A67A44E}" destId="{D79E5487-5E21-47C6-8561-5422FF769813}" srcOrd="2" destOrd="0" presId="urn:microsoft.com/office/officeart/2005/8/layout/vList2"/>
    <dgm:cxn modelId="{6B66B190-24CD-4096-940E-21AA0735F4A8}" type="presParOf" srcId="{C86E9726-1E53-4A45-856D-01108A67A44E}" destId="{D6AB62CE-44E4-474B-AC68-820AB9511425}" srcOrd="3" destOrd="0" presId="urn:microsoft.com/office/officeart/2005/8/layout/vList2"/>
    <dgm:cxn modelId="{3B0DBFAD-A7A3-4A34-9CDE-73F3FB9414AB}" type="presParOf" srcId="{C86E9726-1E53-4A45-856D-01108A67A44E}" destId="{4DDF23AE-83CA-43A2-A96F-44DFAE5980C9}" srcOrd="4" destOrd="0" presId="urn:microsoft.com/office/officeart/2005/8/layout/vList2"/>
    <dgm:cxn modelId="{7CD0C72A-DB12-4C5F-8ADA-03CF89B1F6C2}" type="presParOf" srcId="{C86E9726-1E53-4A45-856D-01108A67A44E}" destId="{4E18BC49-E6AC-41E1-A0DD-F23B41B42188}" srcOrd="5" destOrd="0" presId="urn:microsoft.com/office/officeart/2005/8/layout/vList2"/>
    <dgm:cxn modelId="{F8B4C85A-E244-4D68-848B-FDC6DA97CD1F}" type="presParOf" srcId="{C86E9726-1E53-4A45-856D-01108A67A44E}" destId="{40F68FDF-8E0D-4DDE-99F6-0BBD630F25C7}" srcOrd="6" destOrd="0" presId="urn:microsoft.com/office/officeart/2005/8/layout/vList2"/>
    <dgm:cxn modelId="{DFC407F3-C506-487D-87DA-357EEB2CCB3F}" type="presParOf" srcId="{C86E9726-1E53-4A45-856D-01108A67A44E}" destId="{63CCD4EC-E619-49A1-957C-EECEF7C55DC1}" srcOrd="7" destOrd="0" presId="urn:microsoft.com/office/officeart/2005/8/layout/vList2"/>
    <dgm:cxn modelId="{339441D8-0AC9-468B-8752-C059529511B4}" type="presParOf" srcId="{C86E9726-1E53-4A45-856D-01108A67A44E}" destId="{2992D90E-AE47-4551-B7AC-D65ADB54BF3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CD86AC1-3F4E-4A5A-92D6-248263A2DCD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7F374513-2040-4296-AEFB-1BF6E6AD2468}">
      <dgm:prSet phldrT="[文字]" custT="1"/>
      <dgm:spPr/>
      <dgm:t>
        <a:bodyPr/>
        <a:lstStyle/>
        <a:p>
          <a:r>
            <a:rPr lang="en-US" altLang="zh-TW" sz="2800" dirty="0"/>
            <a:t>Dropout</a:t>
          </a:r>
          <a:endParaRPr lang="zh-TW" altLang="en-US" sz="2800" dirty="0"/>
        </a:p>
      </dgm:t>
    </dgm:pt>
    <dgm:pt modelId="{AFFA6CC1-602F-41D9-817B-1D49BB2E066C}" type="parTrans" cxnId="{A239EB38-3311-48C0-BFC4-98FD1AC8889C}">
      <dgm:prSet/>
      <dgm:spPr/>
      <dgm:t>
        <a:bodyPr/>
        <a:lstStyle/>
        <a:p>
          <a:endParaRPr lang="zh-TW" altLang="en-US"/>
        </a:p>
      </dgm:t>
    </dgm:pt>
    <dgm:pt modelId="{9F39B961-DEFE-47C9-BABA-024F89CD2A45}" type="sibTrans" cxnId="{A239EB38-3311-48C0-BFC4-98FD1AC8889C}">
      <dgm:prSet/>
      <dgm:spPr/>
      <dgm:t>
        <a:bodyPr/>
        <a:lstStyle/>
        <a:p>
          <a:endParaRPr lang="zh-TW" altLang="en-US"/>
        </a:p>
      </dgm:t>
    </dgm:pt>
    <dgm:pt modelId="{F800530D-2E00-4890-A498-32FC84478D66}">
      <dgm:prSet phldrT="[文字]" custT="1"/>
      <dgm:spPr/>
      <dgm:t>
        <a:bodyPr/>
        <a:lstStyle/>
        <a:p>
          <a:r>
            <a:rPr lang="en-US" altLang="zh-TW" sz="2800" dirty="0"/>
            <a:t>Early Stopping</a:t>
          </a:r>
          <a:endParaRPr lang="zh-TW" altLang="en-US" sz="2800" dirty="0"/>
        </a:p>
      </dgm:t>
    </dgm:pt>
    <dgm:pt modelId="{00C98B3C-4C00-4B02-9C75-A078D17A4B07}" type="sibTrans" cxnId="{23C1DD9F-2D4C-4E8D-A2DA-9E19ADCC690A}">
      <dgm:prSet/>
      <dgm:spPr/>
      <dgm:t>
        <a:bodyPr/>
        <a:lstStyle/>
        <a:p>
          <a:endParaRPr lang="zh-TW" altLang="en-US"/>
        </a:p>
      </dgm:t>
    </dgm:pt>
    <dgm:pt modelId="{8511C0EF-2AE2-4AC9-B281-961B7FA213C0}" type="parTrans" cxnId="{23C1DD9F-2D4C-4E8D-A2DA-9E19ADCC690A}">
      <dgm:prSet/>
      <dgm:spPr/>
      <dgm:t>
        <a:bodyPr/>
        <a:lstStyle/>
        <a:p>
          <a:endParaRPr lang="zh-TW" altLang="en-US"/>
        </a:p>
      </dgm:t>
    </dgm:pt>
    <dgm:pt modelId="{FDAD40D2-6F20-4AA2-A945-6891173A4BB0}">
      <dgm:prSet phldrT="[文字]" custT="1"/>
      <dgm:spPr/>
      <dgm:t>
        <a:bodyPr/>
        <a:lstStyle/>
        <a:p>
          <a:r>
            <a:rPr lang="en-US" altLang="zh-TW" sz="2800" dirty="0"/>
            <a:t>Regularization</a:t>
          </a:r>
          <a:endParaRPr lang="zh-TW" altLang="en-US" sz="2800" dirty="0"/>
        </a:p>
      </dgm:t>
    </dgm:pt>
    <dgm:pt modelId="{3CAB34FE-82FE-4F51-9786-F1E38C7AAA2E}" type="sibTrans" cxnId="{08A7305B-DFC0-475A-86B2-C3E1AEE68A90}">
      <dgm:prSet/>
      <dgm:spPr/>
      <dgm:t>
        <a:bodyPr/>
        <a:lstStyle/>
        <a:p>
          <a:endParaRPr lang="zh-TW" altLang="en-US"/>
        </a:p>
      </dgm:t>
    </dgm:pt>
    <dgm:pt modelId="{DA177F3E-C8C6-4D96-9412-66F684F50303}" type="parTrans" cxnId="{08A7305B-DFC0-475A-86B2-C3E1AEE68A90}">
      <dgm:prSet/>
      <dgm:spPr/>
      <dgm:t>
        <a:bodyPr/>
        <a:lstStyle/>
        <a:p>
          <a:endParaRPr lang="zh-TW" altLang="en-US"/>
        </a:p>
      </dgm:t>
    </dgm:pt>
    <dgm:pt modelId="{8ECDEF98-96A9-48B0-9775-33A0870E1FE8}">
      <dgm:prSet phldrT="[文字]" custT="1"/>
      <dgm:spPr/>
      <dgm:t>
        <a:bodyPr/>
        <a:lstStyle/>
        <a:p>
          <a:r>
            <a:rPr lang="en-US" altLang="zh-TW" sz="2800" dirty="0"/>
            <a:t>Network Structure</a:t>
          </a:r>
          <a:endParaRPr lang="zh-TW" altLang="en-US" sz="2800" dirty="0"/>
        </a:p>
      </dgm:t>
    </dgm:pt>
    <dgm:pt modelId="{7E16123A-55D9-4CB7-98BF-FC1C3952239C}" type="sibTrans" cxnId="{BE42237D-58C0-45FC-A1DC-02BDD9119999}">
      <dgm:prSet/>
      <dgm:spPr/>
      <dgm:t>
        <a:bodyPr/>
        <a:lstStyle/>
        <a:p>
          <a:endParaRPr lang="zh-TW" altLang="en-US"/>
        </a:p>
      </dgm:t>
    </dgm:pt>
    <dgm:pt modelId="{9396DFD9-9DF8-4986-ABB4-0AE2D7BA5193}" type="parTrans" cxnId="{BE42237D-58C0-45FC-A1DC-02BDD9119999}">
      <dgm:prSet/>
      <dgm:spPr/>
      <dgm:t>
        <a:bodyPr/>
        <a:lstStyle/>
        <a:p>
          <a:endParaRPr lang="zh-TW" altLang="en-US"/>
        </a:p>
      </dgm:t>
    </dgm:pt>
    <dgm:pt modelId="{C86E9726-1E53-4A45-856D-01108A67A44E}" type="pres">
      <dgm:prSet presAssocID="{4CD86AC1-3F4E-4A5A-92D6-248263A2DC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728E92D-E30F-4C8D-88B1-9D990BBE20AE}" type="pres">
      <dgm:prSet presAssocID="{F800530D-2E00-4890-A498-32FC84478D66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4C87DA-104E-4882-8FBB-A0CA90AD2BA6}" type="pres">
      <dgm:prSet presAssocID="{00C98B3C-4C00-4B02-9C75-A078D17A4B07}" presName="spacer" presStyleCnt="0"/>
      <dgm:spPr/>
    </dgm:pt>
    <dgm:pt modelId="{1A51C639-7532-4369-A92C-B85B7486367C}" type="pres">
      <dgm:prSet presAssocID="{FDAD40D2-6F20-4AA2-A945-6891173A4BB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C6E6EC-E741-4020-9D74-E757AF801CE7}" type="pres">
      <dgm:prSet presAssocID="{3CAB34FE-82FE-4F51-9786-F1E38C7AAA2E}" presName="spacer" presStyleCnt="0"/>
      <dgm:spPr/>
    </dgm:pt>
    <dgm:pt modelId="{B87D5D77-BA87-4339-A7E3-042D09FFBFA9}" type="pres">
      <dgm:prSet presAssocID="{7F374513-2040-4296-AEFB-1BF6E6AD246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ECCB76-B6F0-4665-9496-E04866767B46}" type="pres">
      <dgm:prSet presAssocID="{9F39B961-DEFE-47C9-BABA-024F89CD2A45}" presName="spacer" presStyleCnt="0"/>
      <dgm:spPr/>
    </dgm:pt>
    <dgm:pt modelId="{D7062EB3-E08F-4811-B327-0AAC05DC19E0}" type="pres">
      <dgm:prSet presAssocID="{8ECDEF98-96A9-48B0-9775-33A0870E1FE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E42237D-58C0-45FC-A1DC-02BDD9119999}" srcId="{4CD86AC1-3F4E-4A5A-92D6-248263A2DCDB}" destId="{8ECDEF98-96A9-48B0-9775-33A0870E1FE8}" srcOrd="3" destOrd="0" parTransId="{9396DFD9-9DF8-4986-ABB4-0AE2D7BA5193}" sibTransId="{7E16123A-55D9-4CB7-98BF-FC1C3952239C}"/>
    <dgm:cxn modelId="{A599A561-91C4-4B49-A326-C12BF2FD4B34}" type="presOf" srcId="{FDAD40D2-6F20-4AA2-A945-6891173A4BB0}" destId="{1A51C639-7532-4369-A92C-B85B7486367C}" srcOrd="0" destOrd="0" presId="urn:microsoft.com/office/officeart/2005/8/layout/vList2"/>
    <dgm:cxn modelId="{C4D483D9-8193-4062-8417-967B50E7A9B1}" type="presOf" srcId="{F800530D-2E00-4890-A498-32FC84478D66}" destId="{0728E92D-E30F-4C8D-88B1-9D990BBE20AE}" srcOrd="0" destOrd="0" presId="urn:microsoft.com/office/officeart/2005/8/layout/vList2"/>
    <dgm:cxn modelId="{5F3AD593-EB5F-48A5-89E5-B937603F36C9}" type="presOf" srcId="{4CD86AC1-3F4E-4A5A-92D6-248263A2DCDB}" destId="{C86E9726-1E53-4A45-856D-01108A67A44E}" srcOrd="0" destOrd="0" presId="urn:microsoft.com/office/officeart/2005/8/layout/vList2"/>
    <dgm:cxn modelId="{A239EB38-3311-48C0-BFC4-98FD1AC8889C}" srcId="{4CD86AC1-3F4E-4A5A-92D6-248263A2DCDB}" destId="{7F374513-2040-4296-AEFB-1BF6E6AD2468}" srcOrd="2" destOrd="0" parTransId="{AFFA6CC1-602F-41D9-817B-1D49BB2E066C}" sibTransId="{9F39B961-DEFE-47C9-BABA-024F89CD2A45}"/>
    <dgm:cxn modelId="{23C1DD9F-2D4C-4E8D-A2DA-9E19ADCC690A}" srcId="{4CD86AC1-3F4E-4A5A-92D6-248263A2DCDB}" destId="{F800530D-2E00-4890-A498-32FC84478D66}" srcOrd="0" destOrd="0" parTransId="{8511C0EF-2AE2-4AC9-B281-961B7FA213C0}" sibTransId="{00C98B3C-4C00-4B02-9C75-A078D17A4B07}"/>
    <dgm:cxn modelId="{2D4C95B3-37F4-4263-9A22-8E8A81D36000}" type="presOf" srcId="{7F374513-2040-4296-AEFB-1BF6E6AD2468}" destId="{B87D5D77-BA87-4339-A7E3-042D09FFBFA9}" srcOrd="0" destOrd="0" presId="urn:microsoft.com/office/officeart/2005/8/layout/vList2"/>
    <dgm:cxn modelId="{08A7305B-DFC0-475A-86B2-C3E1AEE68A90}" srcId="{4CD86AC1-3F4E-4A5A-92D6-248263A2DCDB}" destId="{FDAD40D2-6F20-4AA2-A945-6891173A4BB0}" srcOrd="1" destOrd="0" parTransId="{DA177F3E-C8C6-4D96-9412-66F684F50303}" sibTransId="{3CAB34FE-82FE-4F51-9786-F1E38C7AAA2E}"/>
    <dgm:cxn modelId="{8CB4C4E8-FBEB-4994-B950-F2DFA6C30093}" type="presOf" srcId="{8ECDEF98-96A9-48B0-9775-33A0870E1FE8}" destId="{D7062EB3-E08F-4811-B327-0AAC05DC19E0}" srcOrd="0" destOrd="0" presId="urn:microsoft.com/office/officeart/2005/8/layout/vList2"/>
    <dgm:cxn modelId="{4A619F44-A01B-42A1-825D-932C32235A0F}" type="presParOf" srcId="{C86E9726-1E53-4A45-856D-01108A67A44E}" destId="{0728E92D-E30F-4C8D-88B1-9D990BBE20AE}" srcOrd="0" destOrd="0" presId="urn:microsoft.com/office/officeart/2005/8/layout/vList2"/>
    <dgm:cxn modelId="{B81694C6-3871-47D7-B854-D5AA1FC2A6C4}" type="presParOf" srcId="{C86E9726-1E53-4A45-856D-01108A67A44E}" destId="{074C87DA-104E-4882-8FBB-A0CA90AD2BA6}" srcOrd="1" destOrd="0" presId="urn:microsoft.com/office/officeart/2005/8/layout/vList2"/>
    <dgm:cxn modelId="{B06176EC-9CD7-4108-BCB9-D93C26045917}" type="presParOf" srcId="{C86E9726-1E53-4A45-856D-01108A67A44E}" destId="{1A51C639-7532-4369-A92C-B85B7486367C}" srcOrd="2" destOrd="0" presId="urn:microsoft.com/office/officeart/2005/8/layout/vList2"/>
    <dgm:cxn modelId="{0CA1CA5C-83DD-4745-A1DE-3C14FFDF795D}" type="presParOf" srcId="{C86E9726-1E53-4A45-856D-01108A67A44E}" destId="{DBC6E6EC-E741-4020-9D74-E757AF801CE7}" srcOrd="3" destOrd="0" presId="urn:microsoft.com/office/officeart/2005/8/layout/vList2"/>
    <dgm:cxn modelId="{D6427031-415D-493D-8449-0FBC8BA6E86F}" type="presParOf" srcId="{C86E9726-1E53-4A45-856D-01108A67A44E}" destId="{B87D5D77-BA87-4339-A7E3-042D09FFBFA9}" srcOrd="4" destOrd="0" presId="urn:microsoft.com/office/officeart/2005/8/layout/vList2"/>
    <dgm:cxn modelId="{B13F6D6B-FC86-476B-9E50-4F0F1FF37176}" type="presParOf" srcId="{C86E9726-1E53-4A45-856D-01108A67A44E}" destId="{76ECCB76-B6F0-4665-9496-E04866767B46}" srcOrd="5" destOrd="0" presId="urn:microsoft.com/office/officeart/2005/8/layout/vList2"/>
    <dgm:cxn modelId="{71066DCC-6DEC-4940-85FE-6B554DA63814}" type="presParOf" srcId="{C86E9726-1E53-4A45-856D-01108A67A44E}" destId="{D7062EB3-E08F-4811-B327-0AAC05DC19E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8540DF-FD49-4215-991C-C7B2A2E10D35}" type="pres">
      <dgm:prSet presAssocID="{E857221A-734F-4396-A642-04F985B7D59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CAC1A52-7A03-424B-8708-40DF70DCEBE1}" type="pres">
      <dgm:prSet presAssocID="{E857221A-734F-4396-A642-04F985B7D590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576B2E-DB43-49F5-8A31-D5CBF5F78EEC}" type="pres">
      <dgm:prSet presAssocID="{D60C5607-81DE-4CC8-91B3-C56E5666A49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FFABC42-5BE3-4E33-A2BE-582BDAFB0BDF}" type="pres">
      <dgm:prSet presAssocID="{D60C5607-81DE-4CC8-91B3-C56E5666A49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05AB86-8D4D-4AB9-944C-806FF3479015}" type="presOf" srcId="{801111EC-7761-4006-9B8D-BDD3478D6A0C}" destId="{CFEBD105-9F67-4F60-B070-C671AE93A28A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BE49AD78-7C29-4AC3-AF57-20332C71B727}" type="presOf" srcId="{7ABBEAF7-C373-4176-BC82-DCCB6D5E3E26}" destId="{A491758C-84A6-4A4D-888E-93118B4129B4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7CBEB184-58A1-4640-A305-30B980B4B933}" type="presOf" srcId="{D60C5607-81DE-4CC8-91B3-C56E5666A49F}" destId="{1FFABC42-5BE3-4E33-A2BE-582BDAFB0BDF}" srcOrd="1" destOrd="0" presId="urn:microsoft.com/office/officeart/2005/8/layout/process1"/>
    <dgm:cxn modelId="{133C0C00-F0FE-4A61-A256-F0AAEAE8213F}" type="presOf" srcId="{680F7195-4FD3-481E-8A2B-5AD54C8280AB}" destId="{B28036AB-B71B-48DE-97C4-D287BC3BE7AC}" srcOrd="0" destOrd="0" presId="urn:microsoft.com/office/officeart/2005/8/layout/process1"/>
    <dgm:cxn modelId="{D07F2734-35B0-41F4-8123-F5D84E35F12C}" type="presOf" srcId="{D60C5607-81DE-4CC8-91B3-C56E5666A49F}" destId="{75576B2E-DB43-49F5-8A31-D5CBF5F78EEC}" srcOrd="0" destOrd="0" presId="urn:microsoft.com/office/officeart/2005/8/layout/process1"/>
    <dgm:cxn modelId="{4248B03F-C96F-47F8-ADE8-DFD71BEF62D6}" type="presOf" srcId="{E857221A-734F-4396-A642-04F985B7D590}" destId="{FCAC1A52-7A03-424B-8708-40DF70DCEBE1}" srcOrd="1" destOrd="0" presId="urn:microsoft.com/office/officeart/2005/8/layout/process1"/>
    <dgm:cxn modelId="{98F53DB2-9DDB-4233-967E-19F2597A0CDF}" type="presOf" srcId="{E857221A-734F-4396-A642-04F985B7D590}" destId="{888540DF-FD49-4215-991C-C7B2A2E10D35}" srcOrd="0" destOrd="0" presId="urn:microsoft.com/office/officeart/2005/8/layout/process1"/>
    <dgm:cxn modelId="{840B9462-DD70-4757-BBE3-B6C79942C95B}" type="presOf" srcId="{380F6D09-15D5-4E2B-BF8A-CECE4B7C4A20}" destId="{2C9E42A7-D692-4DEF-A008-68C3A4D1516E}" srcOrd="0" destOrd="0" presId="urn:microsoft.com/office/officeart/2005/8/layout/process1"/>
    <dgm:cxn modelId="{0233D140-046A-49F6-9654-EFBCA808CFAF}" type="presParOf" srcId="{A491758C-84A6-4A4D-888E-93118B4129B4}" destId="{CFEBD105-9F67-4F60-B070-C671AE93A28A}" srcOrd="0" destOrd="0" presId="urn:microsoft.com/office/officeart/2005/8/layout/process1"/>
    <dgm:cxn modelId="{1CB9F477-7C0E-4FE9-A51D-FAA1F7E0625D}" type="presParOf" srcId="{A491758C-84A6-4A4D-888E-93118B4129B4}" destId="{888540DF-FD49-4215-991C-C7B2A2E10D35}" srcOrd="1" destOrd="0" presId="urn:microsoft.com/office/officeart/2005/8/layout/process1"/>
    <dgm:cxn modelId="{D49B4AAF-9052-4551-8A51-B33F09706DDE}" type="presParOf" srcId="{888540DF-FD49-4215-991C-C7B2A2E10D35}" destId="{FCAC1A52-7A03-424B-8708-40DF70DCEBE1}" srcOrd="0" destOrd="0" presId="urn:microsoft.com/office/officeart/2005/8/layout/process1"/>
    <dgm:cxn modelId="{96ED2255-E286-41A8-A302-9A08819E426D}" type="presParOf" srcId="{A491758C-84A6-4A4D-888E-93118B4129B4}" destId="{2C9E42A7-D692-4DEF-A008-68C3A4D1516E}" srcOrd="2" destOrd="0" presId="urn:microsoft.com/office/officeart/2005/8/layout/process1"/>
    <dgm:cxn modelId="{73209280-49FD-4897-9031-AD98C5249AA5}" type="presParOf" srcId="{A491758C-84A6-4A4D-888E-93118B4129B4}" destId="{75576B2E-DB43-49F5-8A31-D5CBF5F78EEC}" srcOrd="3" destOrd="0" presId="urn:microsoft.com/office/officeart/2005/8/layout/process1"/>
    <dgm:cxn modelId="{92B25151-E477-446B-BC47-7C51E58FCCA9}" type="presParOf" srcId="{75576B2E-DB43-49F5-8A31-D5CBF5F78EEC}" destId="{1FFABC42-5BE3-4E33-A2BE-582BDAFB0BDF}" srcOrd="0" destOrd="0" presId="urn:microsoft.com/office/officeart/2005/8/layout/process1"/>
    <dgm:cxn modelId="{07AE6E9E-6398-4D7F-BBB7-A32683355599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50C0BFA-968C-4CB3-9C02-5EFFED2FC34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015DEF-ABCA-4FA7-9B48-7A67978CF41F}">
      <dgm:prSet phldrT="[文字]" custT="1"/>
      <dgm:spPr/>
      <dgm:t>
        <a:bodyPr/>
        <a:lstStyle/>
        <a:p>
          <a:r>
            <a:rPr lang="en-US" altLang="zh-TW" sz="3200" dirty="0"/>
            <a:t>“Hello World” for Deep Learning</a:t>
          </a:r>
          <a:endParaRPr lang="zh-TW" altLang="en-US" sz="3200" dirty="0"/>
        </a:p>
      </dgm:t>
    </dgm:pt>
    <dgm:pt modelId="{93154986-C434-4431-9ECB-22ABEB3DF1C7}" type="parTrans" cxnId="{3CCD75B6-79D3-4524-9769-675685C04534}">
      <dgm:prSet/>
      <dgm:spPr/>
      <dgm:t>
        <a:bodyPr/>
        <a:lstStyle/>
        <a:p>
          <a:endParaRPr lang="zh-TW" altLang="en-US"/>
        </a:p>
      </dgm:t>
    </dgm:pt>
    <dgm:pt modelId="{5611315B-F0F7-417B-B994-4B8095CBB15F}" type="sibTrans" cxnId="{3CCD75B6-79D3-4524-9769-675685C04534}">
      <dgm:prSet/>
      <dgm:spPr/>
      <dgm:t>
        <a:bodyPr/>
        <a:lstStyle/>
        <a:p>
          <a:endParaRPr lang="zh-TW" altLang="en-US"/>
        </a:p>
      </dgm:t>
    </dgm:pt>
    <dgm:pt modelId="{E1DC843A-09CF-4A7D-8F05-A167F9F97D20}">
      <dgm:prSet phldrT="[文字]" custT="1"/>
      <dgm:spPr/>
      <dgm:t>
        <a:bodyPr/>
        <a:lstStyle/>
        <a:p>
          <a:r>
            <a:rPr lang="en-US" altLang="zh-TW" sz="3200" dirty="0"/>
            <a:t>Introduction of </a:t>
          </a:r>
          <a:r>
            <a:rPr lang="en-US" altLang="zh-TW" sz="3200"/>
            <a:t>Deep Learning</a:t>
          </a:r>
          <a:endParaRPr lang="zh-TW" altLang="en-US" sz="3200" dirty="0"/>
        </a:p>
      </dgm:t>
    </dgm:pt>
    <dgm:pt modelId="{ED02D781-1C18-42B9-AAB2-FB356EAAA473}" type="parTrans" cxnId="{779BC091-E57C-4620-9E4C-57EB4965F5CE}">
      <dgm:prSet/>
      <dgm:spPr/>
      <dgm:t>
        <a:bodyPr/>
        <a:lstStyle/>
        <a:p>
          <a:endParaRPr lang="zh-TW" altLang="en-US"/>
        </a:p>
      </dgm:t>
    </dgm:pt>
    <dgm:pt modelId="{3C38B05F-A369-48E1-ABE9-4D3EF6064C81}" type="sibTrans" cxnId="{779BC091-E57C-4620-9E4C-57EB4965F5CE}">
      <dgm:prSet/>
      <dgm:spPr/>
      <dgm:t>
        <a:bodyPr/>
        <a:lstStyle/>
        <a:p>
          <a:endParaRPr lang="zh-TW" altLang="en-US"/>
        </a:p>
      </dgm:t>
    </dgm:pt>
    <dgm:pt modelId="{DBBDF00F-D7C3-4A57-AFC6-3103CA6A71F0}">
      <dgm:prSet phldrT="[文字]" custT="1"/>
      <dgm:spPr/>
      <dgm:t>
        <a:bodyPr/>
        <a:lstStyle/>
        <a:p>
          <a:r>
            <a:rPr lang="en-US" altLang="zh-TW" sz="3200" dirty="0"/>
            <a:t>Tips for Deep Learning</a:t>
          </a:r>
          <a:endParaRPr lang="zh-TW" altLang="en-US" sz="3200" dirty="0"/>
        </a:p>
      </dgm:t>
    </dgm:pt>
    <dgm:pt modelId="{D51E6903-15A1-45EC-8A88-64DE4393EF09}" type="parTrans" cxnId="{C1AD765C-4821-419F-B8C2-6CCB2AE5053E}">
      <dgm:prSet/>
      <dgm:spPr/>
      <dgm:t>
        <a:bodyPr/>
        <a:lstStyle/>
        <a:p>
          <a:endParaRPr lang="zh-TW" altLang="en-US"/>
        </a:p>
      </dgm:t>
    </dgm:pt>
    <dgm:pt modelId="{E86B420D-B363-4A7D-8EB0-8ADF85C3F725}" type="sibTrans" cxnId="{C1AD765C-4821-419F-B8C2-6CCB2AE5053E}">
      <dgm:prSet/>
      <dgm:spPr/>
      <dgm:t>
        <a:bodyPr/>
        <a:lstStyle/>
        <a:p>
          <a:endParaRPr lang="zh-TW" altLang="en-US"/>
        </a:p>
      </dgm:t>
    </dgm:pt>
    <dgm:pt modelId="{ADC41C54-7C8C-4E9E-B484-31F027689F8A}" type="pres">
      <dgm:prSet presAssocID="{850C0BFA-968C-4CB3-9C02-5EFFED2FC3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4579BBE-425C-4833-9EAC-C237828C7C18}" type="pres">
      <dgm:prSet presAssocID="{E1DC843A-09CF-4A7D-8F05-A167F9F97D2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590A01-9340-422B-8D3B-6A09BBBF282D}" type="pres">
      <dgm:prSet presAssocID="{3C38B05F-A369-48E1-ABE9-4D3EF6064C81}" presName="spacer" presStyleCnt="0"/>
      <dgm:spPr/>
    </dgm:pt>
    <dgm:pt modelId="{8C706D79-89A7-4D2F-8501-5CBF97248B9F}" type="pres">
      <dgm:prSet presAssocID="{BB015DEF-ABCA-4FA7-9B48-7A67978CF41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0EE062-F8A7-48DB-9C4B-74244DE04A80}" type="pres">
      <dgm:prSet presAssocID="{5611315B-F0F7-417B-B994-4B8095CBB15F}" presName="spacer" presStyleCnt="0"/>
      <dgm:spPr/>
    </dgm:pt>
    <dgm:pt modelId="{AF31406E-85B3-421B-990D-C7D795886C23}" type="pres">
      <dgm:prSet presAssocID="{DBBDF00F-D7C3-4A57-AFC6-3103CA6A71F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D5582AE-622A-4BCD-A3C3-47A3ED947BF2}" type="presOf" srcId="{DBBDF00F-D7C3-4A57-AFC6-3103CA6A71F0}" destId="{AF31406E-85B3-421B-990D-C7D795886C23}" srcOrd="0" destOrd="0" presId="urn:microsoft.com/office/officeart/2005/8/layout/vList2"/>
    <dgm:cxn modelId="{C1AD765C-4821-419F-B8C2-6CCB2AE5053E}" srcId="{850C0BFA-968C-4CB3-9C02-5EFFED2FC34B}" destId="{DBBDF00F-D7C3-4A57-AFC6-3103CA6A71F0}" srcOrd="2" destOrd="0" parTransId="{D51E6903-15A1-45EC-8A88-64DE4393EF09}" sibTransId="{E86B420D-B363-4A7D-8EB0-8ADF85C3F725}"/>
    <dgm:cxn modelId="{3CCD75B6-79D3-4524-9769-675685C04534}" srcId="{850C0BFA-968C-4CB3-9C02-5EFFED2FC34B}" destId="{BB015DEF-ABCA-4FA7-9B48-7A67978CF41F}" srcOrd="1" destOrd="0" parTransId="{93154986-C434-4431-9ECB-22ABEB3DF1C7}" sibTransId="{5611315B-F0F7-417B-B994-4B8095CBB15F}"/>
    <dgm:cxn modelId="{AE3ABD8D-A31B-4EFF-B789-22C8AF3E8CA3}" type="presOf" srcId="{850C0BFA-968C-4CB3-9C02-5EFFED2FC34B}" destId="{ADC41C54-7C8C-4E9E-B484-31F027689F8A}" srcOrd="0" destOrd="0" presId="urn:microsoft.com/office/officeart/2005/8/layout/vList2"/>
    <dgm:cxn modelId="{779BC091-E57C-4620-9E4C-57EB4965F5CE}" srcId="{850C0BFA-968C-4CB3-9C02-5EFFED2FC34B}" destId="{E1DC843A-09CF-4A7D-8F05-A167F9F97D20}" srcOrd="0" destOrd="0" parTransId="{ED02D781-1C18-42B9-AAB2-FB356EAAA473}" sibTransId="{3C38B05F-A369-48E1-ABE9-4D3EF6064C81}"/>
    <dgm:cxn modelId="{B1A129C8-C873-4528-95D9-EF7C080EF715}" type="presOf" srcId="{E1DC843A-09CF-4A7D-8F05-A167F9F97D20}" destId="{B4579BBE-425C-4833-9EAC-C237828C7C18}" srcOrd="0" destOrd="0" presId="urn:microsoft.com/office/officeart/2005/8/layout/vList2"/>
    <dgm:cxn modelId="{6F9A6D09-04AC-4017-9828-98F0110308EE}" type="presOf" srcId="{BB015DEF-ABCA-4FA7-9B48-7A67978CF41F}" destId="{8C706D79-89A7-4D2F-8501-5CBF97248B9F}" srcOrd="0" destOrd="0" presId="urn:microsoft.com/office/officeart/2005/8/layout/vList2"/>
    <dgm:cxn modelId="{D6EAD4C7-5DDE-4346-B1DD-B9F57CD6CE9D}" type="presParOf" srcId="{ADC41C54-7C8C-4E9E-B484-31F027689F8A}" destId="{B4579BBE-425C-4833-9EAC-C237828C7C18}" srcOrd="0" destOrd="0" presId="urn:microsoft.com/office/officeart/2005/8/layout/vList2"/>
    <dgm:cxn modelId="{5BB7A82D-3A95-4BDC-B00A-B454E752DEC5}" type="presParOf" srcId="{ADC41C54-7C8C-4E9E-B484-31F027689F8A}" destId="{1E590A01-9340-422B-8D3B-6A09BBBF282D}" srcOrd="1" destOrd="0" presId="urn:microsoft.com/office/officeart/2005/8/layout/vList2"/>
    <dgm:cxn modelId="{12946035-EE6C-417D-A07D-40905F5DB212}" type="presParOf" srcId="{ADC41C54-7C8C-4E9E-B484-31F027689F8A}" destId="{8C706D79-89A7-4D2F-8501-5CBF97248B9F}" srcOrd="2" destOrd="0" presId="urn:microsoft.com/office/officeart/2005/8/layout/vList2"/>
    <dgm:cxn modelId="{A7D56240-CD61-40D4-9A99-813F6792503B}" type="presParOf" srcId="{ADC41C54-7C8C-4E9E-B484-31F027689F8A}" destId="{390EE062-F8A7-48DB-9C4B-74244DE04A80}" srcOrd="3" destOrd="0" presId="urn:microsoft.com/office/officeart/2005/8/layout/vList2"/>
    <dgm:cxn modelId="{649ADEC8-215D-4D50-A625-25E3C4E33D2B}" type="presParOf" srcId="{ADC41C54-7C8C-4E9E-B484-31F027689F8A}" destId="{AF31406E-85B3-421B-990D-C7D795886C2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8540DF-FD49-4215-991C-C7B2A2E10D35}" type="pres">
      <dgm:prSet presAssocID="{E857221A-734F-4396-A642-04F985B7D59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FCAC1A52-7A03-424B-8708-40DF70DCEBE1}" type="pres">
      <dgm:prSet presAssocID="{E857221A-734F-4396-A642-04F985B7D590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576B2E-DB43-49F5-8A31-D5CBF5F78EEC}" type="pres">
      <dgm:prSet presAssocID="{D60C5607-81DE-4CC8-91B3-C56E5666A49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1FFABC42-5BE3-4E33-A2BE-582BDAFB0BDF}" type="pres">
      <dgm:prSet presAssocID="{D60C5607-81DE-4CC8-91B3-C56E5666A49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05AB86-8D4D-4AB9-944C-806FF3479015}" type="presOf" srcId="{801111EC-7761-4006-9B8D-BDD3478D6A0C}" destId="{CFEBD105-9F67-4F60-B070-C671AE93A28A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BE49AD78-7C29-4AC3-AF57-20332C71B727}" type="presOf" srcId="{7ABBEAF7-C373-4176-BC82-DCCB6D5E3E26}" destId="{A491758C-84A6-4A4D-888E-93118B4129B4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7CBEB184-58A1-4640-A305-30B980B4B933}" type="presOf" srcId="{D60C5607-81DE-4CC8-91B3-C56E5666A49F}" destId="{1FFABC42-5BE3-4E33-A2BE-582BDAFB0BDF}" srcOrd="1" destOrd="0" presId="urn:microsoft.com/office/officeart/2005/8/layout/process1"/>
    <dgm:cxn modelId="{133C0C00-F0FE-4A61-A256-F0AAEAE8213F}" type="presOf" srcId="{680F7195-4FD3-481E-8A2B-5AD54C8280AB}" destId="{B28036AB-B71B-48DE-97C4-D287BC3BE7AC}" srcOrd="0" destOrd="0" presId="urn:microsoft.com/office/officeart/2005/8/layout/process1"/>
    <dgm:cxn modelId="{D07F2734-35B0-41F4-8123-F5D84E35F12C}" type="presOf" srcId="{D60C5607-81DE-4CC8-91B3-C56E5666A49F}" destId="{75576B2E-DB43-49F5-8A31-D5CBF5F78EEC}" srcOrd="0" destOrd="0" presId="urn:microsoft.com/office/officeart/2005/8/layout/process1"/>
    <dgm:cxn modelId="{4248B03F-C96F-47F8-ADE8-DFD71BEF62D6}" type="presOf" srcId="{E857221A-734F-4396-A642-04F985B7D590}" destId="{FCAC1A52-7A03-424B-8708-40DF70DCEBE1}" srcOrd="1" destOrd="0" presId="urn:microsoft.com/office/officeart/2005/8/layout/process1"/>
    <dgm:cxn modelId="{98F53DB2-9DDB-4233-967E-19F2597A0CDF}" type="presOf" srcId="{E857221A-734F-4396-A642-04F985B7D590}" destId="{888540DF-FD49-4215-991C-C7B2A2E10D35}" srcOrd="0" destOrd="0" presId="urn:microsoft.com/office/officeart/2005/8/layout/process1"/>
    <dgm:cxn modelId="{840B9462-DD70-4757-BBE3-B6C79942C95B}" type="presOf" srcId="{380F6D09-15D5-4E2B-BF8A-CECE4B7C4A20}" destId="{2C9E42A7-D692-4DEF-A008-68C3A4D1516E}" srcOrd="0" destOrd="0" presId="urn:microsoft.com/office/officeart/2005/8/layout/process1"/>
    <dgm:cxn modelId="{0233D140-046A-49F6-9654-EFBCA808CFAF}" type="presParOf" srcId="{A491758C-84A6-4A4D-888E-93118B4129B4}" destId="{CFEBD105-9F67-4F60-B070-C671AE93A28A}" srcOrd="0" destOrd="0" presId="urn:microsoft.com/office/officeart/2005/8/layout/process1"/>
    <dgm:cxn modelId="{1CB9F477-7C0E-4FE9-A51D-FAA1F7E0625D}" type="presParOf" srcId="{A491758C-84A6-4A4D-888E-93118B4129B4}" destId="{888540DF-FD49-4215-991C-C7B2A2E10D35}" srcOrd="1" destOrd="0" presId="urn:microsoft.com/office/officeart/2005/8/layout/process1"/>
    <dgm:cxn modelId="{D49B4AAF-9052-4551-8A51-B33F09706DDE}" type="presParOf" srcId="{888540DF-FD49-4215-991C-C7B2A2E10D35}" destId="{FCAC1A52-7A03-424B-8708-40DF70DCEBE1}" srcOrd="0" destOrd="0" presId="urn:microsoft.com/office/officeart/2005/8/layout/process1"/>
    <dgm:cxn modelId="{96ED2255-E286-41A8-A302-9A08819E426D}" type="presParOf" srcId="{A491758C-84A6-4A4D-888E-93118B4129B4}" destId="{2C9E42A7-D692-4DEF-A008-68C3A4D1516E}" srcOrd="2" destOrd="0" presId="urn:microsoft.com/office/officeart/2005/8/layout/process1"/>
    <dgm:cxn modelId="{73209280-49FD-4897-9031-AD98C5249AA5}" type="presParOf" srcId="{A491758C-84A6-4A4D-888E-93118B4129B4}" destId="{75576B2E-DB43-49F5-8A31-D5CBF5F78EEC}" srcOrd="3" destOrd="0" presId="urn:microsoft.com/office/officeart/2005/8/layout/process1"/>
    <dgm:cxn modelId="{92B25151-E477-446B-BC47-7C51E58FCCA9}" type="presParOf" srcId="{75576B2E-DB43-49F5-8A31-D5CBF5F78EEC}" destId="{1FFABC42-5BE3-4E33-A2BE-582BDAFB0BDF}" srcOrd="0" destOrd="0" presId="urn:microsoft.com/office/officeart/2005/8/layout/process1"/>
    <dgm:cxn modelId="{07AE6E9E-6398-4D7F-BBB7-A32683355599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50C0BFA-968C-4CB3-9C02-5EFFED2FC34B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015DEF-ABCA-4FA7-9B48-7A67978CF41F}">
      <dgm:prSet phldrT="[文字]" custT="1"/>
      <dgm:spPr/>
      <dgm:t>
        <a:bodyPr/>
        <a:lstStyle/>
        <a:p>
          <a:r>
            <a:rPr lang="en-US" altLang="zh-TW" sz="3200" dirty="0"/>
            <a:t>“Hello World” for Deep Learning</a:t>
          </a:r>
          <a:endParaRPr lang="zh-TW" altLang="en-US" sz="3200" dirty="0"/>
        </a:p>
      </dgm:t>
    </dgm:pt>
    <dgm:pt modelId="{93154986-C434-4431-9ECB-22ABEB3DF1C7}" type="parTrans" cxnId="{3CCD75B6-79D3-4524-9769-675685C04534}">
      <dgm:prSet/>
      <dgm:spPr/>
      <dgm:t>
        <a:bodyPr/>
        <a:lstStyle/>
        <a:p>
          <a:endParaRPr lang="zh-TW" altLang="en-US"/>
        </a:p>
      </dgm:t>
    </dgm:pt>
    <dgm:pt modelId="{5611315B-F0F7-417B-B994-4B8095CBB15F}" type="sibTrans" cxnId="{3CCD75B6-79D3-4524-9769-675685C04534}">
      <dgm:prSet/>
      <dgm:spPr/>
      <dgm:t>
        <a:bodyPr/>
        <a:lstStyle/>
        <a:p>
          <a:endParaRPr lang="zh-TW" altLang="en-US"/>
        </a:p>
      </dgm:t>
    </dgm:pt>
    <dgm:pt modelId="{E1DC843A-09CF-4A7D-8F05-A167F9F97D20}">
      <dgm:prSet phldrT="[文字]" custT="1"/>
      <dgm:spPr/>
      <dgm:t>
        <a:bodyPr/>
        <a:lstStyle/>
        <a:p>
          <a:r>
            <a:rPr lang="en-US" altLang="zh-TW" sz="3200" dirty="0"/>
            <a:t>Introduction of </a:t>
          </a:r>
          <a:r>
            <a:rPr lang="en-US" altLang="zh-TW" sz="3200"/>
            <a:t>Deep Learning</a:t>
          </a:r>
          <a:endParaRPr lang="zh-TW" altLang="en-US" sz="3200" dirty="0"/>
        </a:p>
      </dgm:t>
    </dgm:pt>
    <dgm:pt modelId="{ED02D781-1C18-42B9-AAB2-FB356EAAA473}" type="parTrans" cxnId="{779BC091-E57C-4620-9E4C-57EB4965F5CE}">
      <dgm:prSet/>
      <dgm:spPr/>
      <dgm:t>
        <a:bodyPr/>
        <a:lstStyle/>
        <a:p>
          <a:endParaRPr lang="zh-TW" altLang="en-US"/>
        </a:p>
      </dgm:t>
    </dgm:pt>
    <dgm:pt modelId="{3C38B05F-A369-48E1-ABE9-4D3EF6064C81}" type="sibTrans" cxnId="{779BC091-E57C-4620-9E4C-57EB4965F5CE}">
      <dgm:prSet/>
      <dgm:spPr/>
      <dgm:t>
        <a:bodyPr/>
        <a:lstStyle/>
        <a:p>
          <a:endParaRPr lang="zh-TW" altLang="en-US"/>
        </a:p>
      </dgm:t>
    </dgm:pt>
    <dgm:pt modelId="{DBBDF00F-D7C3-4A57-AFC6-3103CA6A71F0}">
      <dgm:prSet phldrT="[文字]" custT="1"/>
      <dgm:spPr/>
      <dgm:t>
        <a:bodyPr/>
        <a:lstStyle/>
        <a:p>
          <a:r>
            <a:rPr lang="en-US" altLang="zh-TW" sz="3200" dirty="0"/>
            <a:t>Tips for Deep Learning</a:t>
          </a:r>
          <a:endParaRPr lang="zh-TW" altLang="en-US" sz="3200" dirty="0"/>
        </a:p>
      </dgm:t>
    </dgm:pt>
    <dgm:pt modelId="{D51E6903-15A1-45EC-8A88-64DE4393EF09}" type="parTrans" cxnId="{C1AD765C-4821-419F-B8C2-6CCB2AE5053E}">
      <dgm:prSet/>
      <dgm:spPr/>
      <dgm:t>
        <a:bodyPr/>
        <a:lstStyle/>
        <a:p>
          <a:endParaRPr lang="zh-TW" altLang="en-US"/>
        </a:p>
      </dgm:t>
    </dgm:pt>
    <dgm:pt modelId="{E86B420D-B363-4A7D-8EB0-8ADF85C3F725}" type="sibTrans" cxnId="{C1AD765C-4821-419F-B8C2-6CCB2AE5053E}">
      <dgm:prSet/>
      <dgm:spPr/>
      <dgm:t>
        <a:bodyPr/>
        <a:lstStyle/>
        <a:p>
          <a:endParaRPr lang="zh-TW" altLang="en-US"/>
        </a:p>
      </dgm:t>
    </dgm:pt>
    <dgm:pt modelId="{ADC41C54-7C8C-4E9E-B484-31F027689F8A}" type="pres">
      <dgm:prSet presAssocID="{850C0BFA-968C-4CB3-9C02-5EFFED2FC34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4579BBE-425C-4833-9EAC-C237828C7C18}" type="pres">
      <dgm:prSet presAssocID="{E1DC843A-09CF-4A7D-8F05-A167F9F97D2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590A01-9340-422B-8D3B-6A09BBBF282D}" type="pres">
      <dgm:prSet presAssocID="{3C38B05F-A369-48E1-ABE9-4D3EF6064C81}" presName="spacer" presStyleCnt="0"/>
      <dgm:spPr/>
    </dgm:pt>
    <dgm:pt modelId="{8C706D79-89A7-4D2F-8501-5CBF97248B9F}" type="pres">
      <dgm:prSet presAssocID="{BB015DEF-ABCA-4FA7-9B48-7A67978CF41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0EE062-F8A7-48DB-9C4B-74244DE04A80}" type="pres">
      <dgm:prSet presAssocID="{5611315B-F0F7-417B-B994-4B8095CBB15F}" presName="spacer" presStyleCnt="0"/>
      <dgm:spPr/>
    </dgm:pt>
    <dgm:pt modelId="{AF31406E-85B3-421B-990D-C7D795886C23}" type="pres">
      <dgm:prSet presAssocID="{DBBDF00F-D7C3-4A57-AFC6-3103CA6A71F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D5582AE-622A-4BCD-A3C3-47A3ED947BF2}" type="presOf" srcId="{DBBDF00F-D7C3-4A57-AFC6-3103CA6A71F0}" destId="{AF31406E-85B3-421B-990D-C7D795886C23}" srcOrd="0" destOrd="0" presId="urn:microsoft.com/office/officeart/2005/8/layout/vList2"/>
    <dgm:cxn modelId="{C1AD765C-4821-419F-B8C2-6CCB2AE5053E}" srcId="{850C0BFA-968C-4CB3-9C02-5EFFED2FC34B}" destId="{DBBDF00F-D7C3-4A57-AFC6-3103CA6A71F0}" srcOrd="2" destOrd="0" parTransId="{D51E6903-15A1-45EC-8A88-64DE4393EF09}" sibTransId="{E86B420D-B363-4A7D-8EB0-8ADF85C3F725}"/>
    <dgm:cxn modelId="{3CCD75B6-79D3-4524-9769-675685C04534}" srcId="{850C0BFA-968C-4CB3-9C02-5EFFED2FC34B}" destId="{BB015DEF-ABCA-4FA7-9B48-7A67978CF41F}" srcOrd="1" destOrd="0" parTransId="{93154986-C434-4431-9ECB-22ABEB3DF1C7}" sibTransId="{5611315B-F0F7-417B-B994-4B8095CBB15F}"/>
    <dgm:cxn modelId="{AE3ABD8D-A31B-4EFF-B789-22C8AF3E8CA3}" type="presOf" srcId="{850C0BFA-968C-4CB3-9C02-5EFFED2FC34B}" destId="{ADC41C54-7C8C-4E9E-B484-31F027689F8A}" srcOrd="0" destOrd="0" presId="urn:microsoft.com/office/officeart/2005/8/layout/vList2"/>
    <dgm:cxn modelId="{779BC091-E57C-4620-9E4C-57EB4965F5CE}" srcId="{850C0BFA-968C-4CB3-9C02-5EFFED2FC34B}" destId="{E1DC843A-09CF-4A7D-8F05-A167F9F97D20}" srcOrd="0" destOrd="0" parTransId="{ED02D781-1C18-42B9-AAB2-FB356EAAA473}" sibTransId="{3C38B05F-A369-48E1-ABE9-4D3EF6064C81}"/>
    <dgm:cxn modelId="{B1A129C8-C873-4528-95D9-EF7C080EF715}" type="presOf" srcId="{E1DC843A-09CF-4A7D-8F05-A167F9F97D20}" destId="{B4579BBE-425C-4833-9EAC-C237828C7C18}" srcOrd="0" destOrd="0" presId="urn:microsoft.com/office/officeart/2005/8/layout/vList2"/>
    <dgm:cxn modelId="{6F9A6D09-04AC-4017-9828-98F0110308EE}" type="presOf" srcId="{BB015DEF-ABCA-4FA7-9B48-7A67978CF41F}" destId="{8C706D79-89A7-4D2F-8501-5CBF97248B9F}" srcOrd="0" destOrd="0" presId="urn:microsoft.com/office/officeart/2005/8/layout/vList2"/>
    <dgm:cxn modelId="{D6EAD4C7-5DDE-4346-B1DD-B9F57CD6CE9D}" type="presParOf" srcId="{ADC41C54-7C8C-4E9E-B484-31F027689F8A}" destId="{B4579BBE-425C-4833-9EAC-C237828C7C18}" srcOrd="0" destOrd="0" presId="urn:microsoft.com/office/officeart/2005/8/layout/vList2"/>
    <dgm:cxn modelId="{5BB7A82D-3A95-4BDC-B00A-B454E752DEC5}" type="presParOf" srcId="{ADC41C54-7C8C-4E9E-B484-31F027689F8A}" destId="{1E590A01-9340-422B-8D3B-6A09BBBF282D}" srcOrd="1" destOrd="0" presId="urn:microsoft.com/office/officeart/2005/8/layout/vList2"/>
    <dgm:cxn modelId="{12946035-EE6C-417D-A07D-40905F5DB212}" type="presParOf" srcId="{ADC41C54-7C8C-4E9E-B484-31F027689F8A}" destId="{8C706D79-89A7-4D2F-8501-5CBF97248B9F}" srcOrd="2" destOrd="0" presId="urn:microsoft.com/office/officeart/2005/8/layout/vList2"/>
    <dgm:cxn modelId="{A7D56240-CD61-40D4-9A99-813F6792503B}" type="presParOf" srcId="{ADC41C54-7C8C-4E9E-B484-31F027689F8A}" destId="{390EE062-F8A7-48DB-9C4B-74244DE04A80}" srcOrd="3" destOrd="0" presId="urn:microsoft.com/office/officeart/2005/8/layout/vList2"/>
    <dgm:cxn modelId="{649ADEC8-215D-4D50-A625-25E3C4E33D2B}" type="presParOf" srcId="{ADC41C54-7C8C-4E9E-B484-31F027689F8A}" destId="{AF31406E-85B3-421B-990D-C7D795886C2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4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68AF6AC4-A157-413E-A943-77A2B593809A}">
      <dgm:prSet phldrT="[文字]" custT="1"/>
      <dgm:spPr/>
      <dgm:t>
        <a:bodyPr/>
        <a:lstStyle/>
        <a:p>
          <a:r>
            <a:rPr lang="en-US" altLang="zh-TW" sz="2800" dirty="0"/>
            <a:t>Step 2: goodness of function</a:t>
          </a:r>
          <a:endParaRPr lang="zh-TW" altLang="en-US" sz="2800" dirty="0"/>
        </a:p>
      </dgm:t>
    </dgm:pt>
    <dgm:pt modelId="{A0FB97BE-4134-4DB4-88C2-019F601E5B07}" type="parTrans" cxnId="{E0F0CC33-1AFF-4E6F-8A92-7DBADF24B6A2}">
      <dgm:prSet/>
      <dgm:spPr/>
      <dgm:t>
        <a:bodyPr/>
        <a:lstStyle/>
        <a:p>
          <a:endParaRPr lang="zh-TW" altLang="en-US"/>
        </a:p>
      </dgm:t>
    </dgm:pt>
    <dgm:pt modelId="{B74A4E88-AC00-472F-AA92-0C3BFAD673FA}" type="sibTrans" cxnId="{E0F0CC33-1AFF-4E6F-8A92-7DBADF24B6A2}">
      <dgm:prSet/>
      <dgm:spPr/>
      <dgm:t>
        <a:bodyPr/>
        <a:lstStyle/>
        <a:p>
          <a:endParaRPr lang="zh-TW" altLang="en-US"/>
        </a:p>
      </dgm:t>
    </dgm:pt>
    <dgm:pt modelId="{838C9766-C422-41F6-872C-5F3EAAA9A94F}">
      <dgm:prSet phldrT="[文字]" custT="1"/>
      <dgm:spPr/>
      <dgm:t>
        <a:bodyPr/>
        <a:lstStyle/>
        <a:p>
          <a:r>
            <a:rPr lang="en-US" altLang="zh-TW" sz="2800" dirty="0"/>
            <a:t>Step 3: pick the best function</a:t>
          </a:r>
          <a:endParaRPr lang="zh-TW" altLang="en-US" sz="2800" dirty="0"/>
        </a:p>
      </dgm:t>
    </dgm:pt>
    <dgm:pt modelId="{ED85ABCC-1599-46D5-8D79-5F8D47102174}" type="parTrans" cxnId="{5DD8715A-6FCC-48EE-B11F-00E577A24C88}">
      <dgm:prSet/>
      <dgm:spPr/>
      <dgm:t>
        <a:bodyPr/>
        <a:lstStyle/>
        <a:p>
          <a:endParaRPr lang="zh-TW" altLang="en-US"/>
        </a:p>
      </dgm:t>
    </dgm:pt>
    <dgm:pt modelId="{0FA9D5B3-0255-46FC-86B3-C2800C42F094}" type="sibTrans" cxnId="{5DD8715A-6FCC-48EE-B11F-00E577A24C88}">
      <dgm:prSet/>
      <dgm:spPr/>
      <dgm:t>
        <a:bodyPr/>
        <a:lstStyle/>
        <a:p>
          <a:endParaRPr lang="zh-TW" altLang="en-US"/>
        </a:p>
      </dgm:t>
    </dgm:pt>
    <dgm:pt modelId="{6A493627-A8CE-458E-9FA6-3A00EC3686A2}" type="pres">
      <dgm:prSet presAssocID="{7ABBEAF7-C373-4176-BC82-DCCB6D5E3E2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9CF3BA0-AA23-4949-AFA0-BDD50F26DB42}" type="pres">
      <dgm:prSet presAssocID="{838C9766-C422-41F6-872C-5F3EAAA9A94F}" presName="boxAndChildren" presStyleCnt="0"/>
      <dgm:spPr/>
    </dgm:pt>
    <dgm:pt modelId="{984FAD53-B753-4A58-A177-0DF55E30F75D}" type="pres">
      <dgm:prSet presAssocID="{838C9766-C422-41F6-872C-5F3EAAA9A94F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A1663AA5-740E-4FDF-ADD2-27E43D433575}" type="pres">
      <dgm:prSet presAssocID="{B74A4E88-AC00-472F-AA92-0C3BFAD673FA}" presName="sp" presStyleCnt="0"/>
      <dgm:spPr/>
    </dgm:pt>
    <dgm:pt modelId="{5C2994BA-95EC-4AC2-AFA4-1B22FBEBB354}" type="pres">
      <dgm:prSet presAssocID="{68AF6AC4-A157-413E-A943-77A2B593809A}" presName="arrowAndChildren" presStyleCnt="0"/>
      <dgm:spPr/>
    </dgm:pt>
    <dgm:pt modelId="{1E9D90BD-C08F-4B8E-BA1A-67740CDA9EFC}" type="pres">
      <dgm:prSet presAssocID="{68AF6AC4-A157-413E-A943-77A2B593809A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6B7612A3-1F46-4536-B12F-8EF141796DD7}" type="pres">
      <dgm:prSet presAssocID="{E857221A-734F-4396-A642-04F985B7D590}" presName="sp" presStyleCnt="0"/>
      <dgm:spPr/>
    </dgm:pt>
    <dgm:pt modelId="{CF8B7011-CFF3-437B-8D62-509F4A4CAC99}" type="pres">
      <dgm:prSet presAssocID="{801111EC-7761-4006-9B8D-BDD3478D6A0C}" presName="arrowAndChildren" presStyleCnt="0"/>
      <dgm:spPr/>
    </dgm:pt>
    <dgm:pt modelId="{E824EC70-AE1E-4100-B32E-97CD66F66319}" type="pres">
      <dgm:prSet presAssocID="{801111EC-7761-4006-9B8D-BDD3478D6A0C}" presName="parentTextArrow" presStyleLbl="node1" presStyleIdx="2" presStyleCnt="3"/>
      <dgm:spPr/>
      <dgm:t>
        <a:bodyPr/>
        <a:lstStyle/>
        <a:p>
          <a:endParaRPr lang="zh-CN" altLang="en-US"/>
        </a:p>
      </dgm:t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E0F0CC33-1AFF-4E6F-8A92-7DBADF24B6A2}" srcId="{7ABBEAF7-C373-4176-BC82-DCCB6D5E3E26}" destId="{68AF6AC4-A157-413E-A943-77A2B593809A}" srcOrd="1" destOrd="0" parTransId="{A0FB97BE-4134-4DB4-88C2-019F601E5B07}" sibTransId="{B74A4E88-AC00-472F-AA92-0C3BFAD673FA}"/>
    <dgm:cxn modelId="{B9B3E985-332A-4722-9ADB-FD213F46FD24}" type="presOf" srcId="{7ABBEAF7-C373-4176-BC82-DCCB6D5E3E26}" destId="{6A493627-A8CE-458E-9FA6-3A00EC3686A2}" srcOrd="0" destOrd="0" presId="urn:microsoft.com/office/officeart/2005/8/layout/process4"/>
    <dgm:cxn modelId="{5DD8715A-6FCC-48EE-B11F-00E577A24C88}" srcId="{7ABBEAF7-C373-4176-BC82-DCCB6D5E3E26}" destId="{838C9766-C422-41F6-872C-5F3EAAA9A94F}" srcOrd="2" destOrd="0" parTransId="{ED85ABCC-1599-46D5-8D79-5F8D47102174}" sibTransId="{0FA9D5B3-0255-46FC-86B3-C2800C42F094}"/>
    <dgm:cxn modelId="{027E675B-E36E-41CB-AF05-682124408BAC}" type="presOf" srcId="{68AF6AC4-A157-413E-A943-77A2B593809A}" destId="{1E9D90BD-C08F-4B8E-BA1A-67740CDA9EFC}" srcOrd="0" destOrd="0" presId="urn:microsoft.com/office/officeart/2005/8/layout/process4"/>
    <dgm:cxn modelId="{AF6B36D7-D1B2-4822-AE51-2A8BBE43E86B}" type="presOf" srcId="{838C9766-C422-41F6-872C-5F3EAAA9A94F}" destId="{984FAD53-B753-4A58-A177-0DF55E30F75D}" srcOrd="0" destOrd="0" presId="urn:microsoft.com/office/officeart/2005/8/layout/process4"/>
    <dgm:cxn modelId="{C4C06B3F-5FD2-4A64-824C-3E63187AF6BF}" type="presOf" srcId="{801111EC-7761-4006-9B8D-BDD3478D6A0C}" destId="{E824EC70-AE1E-4100-B32E-97CD66F66319}" srcOrd="0" destOrd="0" presId="urn:microsoft.com/office/officeart/2005/8/layout/process4"/>
    <dgm:cxn modelId="{37D5568F-2CDE-4094-ACEE-99280B0E7851}" type="presParOf" srcId="{6A493627-A8CE-458E-9FA6-3A00EC3686A2}" destId="{39CF3BA0-AA23-4949-AFA0-BDD50F26DB42}" srcOrd="0" destOrd="0" presId="urn:microsoft.com/office/officeart/2005/8/layout/process4"/>
    <dgm:cxn modelId="{E327B1AA-3D83-4F75-923B-5D9578FCAB83}" type="presParOf" srcId="{39CF3BA0-AA23-4949-AFA0-BDD50F26DB42}" destId="{984FAD53-B753-4A58-A177-0DF55E30F75D}" srcOrd="0" destOrd="0" presId="urn:microsoft.com/office/officeart/2005/8/layout/process4"/>
    <dgm:cxn modelId="{B78FE124-B6A5-4B5A-A82F-0DB8AC56F942}" type="presParOf" srcId="{6A493627-A8CE-458E-9FA6-3A00EC3686A2}" destId="{A1663AA5-740E-4FDF-ADD2-27E43D433575}" srcOrd="1" destOrd="0" presId="urn:microsoft.com/office/officeart/2005/8/layout/process4"/>
    <dgm:cxn modelId="{BA46F452-6351-456C-A882-CC746B8F4780}" type="presParOf" srcId="{6A493627-A8CE-458E-9FA6-3A00EC3686A2}" destId="{5C2994BA-95EC-4AC2-AFA4-1B22FBEBB354}" srcOrd="2" destOrd="0" presId="urn:microsoft.com/office/officeart/2005/8/layout/process4"/>
    <dgm:cxn modelId="{AC365965-F79F-4FB7-A4E8-7D97607DF9A9}" type="presParOf" srcId="{5C2994BA-95EC-4AC2-AFA4-1B22FBEBB354}" destId="{1E9D90BD-C08F-4B8E-BA1A-67740CDA9EFC}" srcOrd="0" destOrd="0" presId="urn:microsoft.com/office/officeart/2005/8/layout/process4"/>
    <dgm:cxn modelId="{C6120EB1-931A-4136-8254-7E9DC3E0FD20}" type="presParOf" srcId="{6A493627-A8CE-458E-9FA6-3A00EC3686A2}" destId="{6B7612A3-1F46-4536-B12F-8EF141796DD7}" srcOrd="3" destOrd="0" presId="urn:microsoft.com/office/officeart/2005/8/layout/process4"/>
    <dgm:cxn modelId="{22EA36C0-78EB-4763-B997-275F1E5B6BDB}" type="presParOf" srcId="{6A493627-A8CE-458E-9FA6-3A00EC3686A2}" destId="{CF8B7011-CFF3-437B-8D62-509F4A4CAC99}" srcOrd="4" destOrd="0" presId="urn:microsoft.com/office/officeart/2005/8/layout/process4"/>
    <dgm:cxn modelId="{5010DCE6-7AA6-43D0-8088-47EA07072850}" type="presParOf" srcId="{CF8B7011-CFF3-437B-8D62-509F4A4CAC99}" destId="{E824EC70-AE1E-4100-B32E-97CD66F6631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79BBE-425C-4833-9EAC-C237828C7C18}">
      <dsp:nvSpPr>
        <dsp:cNvPr id="0" name=""/>
        <dsp:cNvSpPr/>
      </dsp:nvSpPr>
      <dsp:spPr>
        <a:xfrm>
          <a:off x="0" y="163268"/>
          <a:ext cx="7886700" cy="1216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Introduction of </a:t>
          </a:r>
          <a:r>
            <a:rPr lang="en-US" altLang="zh-TW" sz="3200" kern="1200"/>
            <a:t>Deep Learning</a:t>
          </a:r>
          <a:endParaRPr lang="zh-TW" altLang="en-US" sz="3200" kern="1200" dirty="0"/>
        </a:p>
      </dsp:txBody>
      <dsp:txXfrm>
        <a:off x="59399" y="222667"/>
        <a:ext cx="7767902" cy="1098002"/>
      </dsp:txXfrm>
    </dsp:sp>
    <dsp:sp modelId="{8C706D79-89A7-4D2F-8501-5CBF97248B9F}">
      <dsp:nvSpPr>
        <dsp:cNvPr id="0" name=""/>
        <dsp:cNvSpPr/>
      </dsp:nvSpPr>
      <dsp:spPr>
        <a:xfrm>
          <a:off x="0" y="1567269"/>
          <a:ext cx="7886700" cy="121680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“Hello World” for Deep Learning</a:t>
          </a:r>
          <a:endParaRPr lang="zh-TW" altLang="en-US" sz="3200" kern="1200" dirty="0"/>
        </a:p>
      </dsp:txBody>
      <dsp:txXfrm>
        <a:off x="59399" y="1626668"/>
        <a:ext cx="7767902" cy="1098002"/>
      </dsp:txXfrm>
    </dsp:sp>
    <dsp:sp modelId="{AF31406E-85B3-421B-990D-C7D795886C23}">
      <dsp:nvSpPr>
        <dsp:cNvPr id="0" name=""/>
        <dsp:cNvSpPr/>
      </dsp:nvSpPr>
      <dsp:spPr>
        <a:xfrm>
          <a:off x="0" y="2971269"/>
          <a:ext cx="7886700" cy="12168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Tips for Deep Learning</a:t>
          </a:r>
          <a:endParaRPr lang="zh-TW" altLang="en-US" sz="3200" kern="1200" dirty="0"/>
        </a:p>
      </dsp:txBody>
      <dsp:txXfrm>
        <a:off x="59399" y="3030668"/>
        <a:ext cx="7767902" cy="10980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B49DE-E404-47C5-91F0-D3AE5133EE36}">
      <dsp:nvSpPr>
        <dsp:cNvPr id="0" name=""/>
        <dsp:cNvSpPr/>
      </dsp:nvSpPr>
      <dsp:spPr>
        <a:xfrm>
          <a:off x="0" y="20709"/>
          <a:ext cx="4046206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Choosing proper loss</a:t>
          </a:r>
          <a:endParaRPr lang="zh-TW" altLang="en-US" sz="2800" kern="1200" dirty="0"/>
        </a:p>
      </dsp:txBody>
      <dsp:txXfrm>
        <a:off x="37467" y="58176"/>
        <a:ext cx="3971272" cy="692586"/>
      </dsp:txXfrm>
    </dsp:sp>
    <dsp:sp modelId="{D79E5487-5E21-47C6-8561-5422FF769813}">
      <dsp:nvSpPr>
        <dsp:cNvPr id="0" name=""/>
        <dsp:cNvSpPr/>
      </dsp:nvSpPr>
      <dsp:spPr>
        <a:xfrm>
          <a:off x="0" y="906309"/>
          <a:ext cx="4046206" cy="767520"/>
        </a:xfrm>
        <a:prstGeom prst="roundRect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/>
            <a:t>Mini-batch</a:t>
          </a:r>
          <a:endParaRPr lang="zh-TW" altLang="en-US" sz="2800" kern="1200" dirty="0"/>
        </a:p>
      </dsp:txBody>
      <dsp:txXfrm>
        <a:off x="37467" y="943776"/>
        <a:ext cx="3971272" cy="692586"/>
      </dsp:txXfrm>
    </dsp:sp>
    <dsp:sp modelId="{4DDF23AE-83CA-43A2-A96F-44DFAE5980C9}">
      <dsp:nvSpPr>
        <dsp:cNvPr id="0" name=""/>
        <dsp:cNvSpPr/>
      </dsp:nvSpPr>
      <dsp:spPr>
        <a:xfrm>
          <a:off x="0" y="1791909"/>
          <a:ext cx="4046206" cy="76752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/>
            <a:t>New activation function</a:t>
          </a:r>
          <a:endParaRPr lang="zh-TW" altLang="en-US" sz="2800" kern="1200" dirty="0"/>
        </a:p>
      </dsp:txBody>
      <dsp:txXfrm>
        <a:off x="37467" y="1829376"/>
        <a:ext cx="3971272" cy="692586"/>
      </dsp:txXfrm>
    </dsp:sp>
    <dsp:sp modelId="{40F68FDF-8E0D-4DDE-99F6-0BBD630F25C7}">
      <dsp:nvSpPr>
        <dsp:cNvPr id="0" name=""/>
        <dsp:cNvSpPr/>
      </dsp:nvSpPr>
      <dsp:spPr>
        <a:xfrm>
          <a:off x="0" y="2677509"/>
          <a:ext cx="4046206" cy="767520"/>
        </a:xfrm>
        <a:prstGeom prst="roundRect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Adaptive Learning Rate</a:t>
          </a:r>
          <a:endParaRPr lang="zh-TW" altLang="en-US" sz="2800" kern="1200" dirty="0"/>
        </a:p>
      </dsp:txBody>
      <dsp:txXfrm>
        <a:off x="37467" y="2714976"/>
        <a:ext cx="3971272" cy="692586"/>
      </dsp:txXfrm>
    </dsp:sp>
    <dsp:sp modelId="{2992D90E-AE47-4551-B7AC-D65ADB54BF32}">
      <dsp:nvSpPr>
        <dsp:cNvPr id="0" name=""/>
        <dsp:cNvSpPr/>
      </dsp:nvSpPr>
      <dsp:spPr>
        <a:xfrm>
          <a:off x="0" y="3563109"/>
          <a:ext cx="4046206" cy="76752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Momentum</a:t>
          </a:r>
          <a:endParaRPr lang="zh-TW" altLang="en-US" sz="2800" kern="1200" dirty="0"/>
        </a:p>
      </dsp:txBody>
      <dsp:txXfrm>
        <a:off x="37467" y="3600576"/>
        <a:ext cx="3971272" cy="69258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8E92D-E30F-4C8D-88B1-9D990BBE20AE}">
      <dsp:nvSpPr>
        <dsp:cNvPr id="0" name=""/>
        <dsp:cNvSpPr/>
      </dsp:nvSpPr>
      <dsp:spPr>
        <a:xfrm>
          <a:off x="0" y="4149"/>
          <a:ext cx="4046206" cy="973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Early Stopping</a:t>
          </a:r>
          <a:endParaRPr lang="zh-TW" altLang="en-US" sz="2800" kern="1200" dirty="0"/>
        </a:p>
      </dsp:txBody>
      <dsp:txXfrm>
        <a:off x="47519" y="51668"/>
        <a:ext cx="3951168" cy="878402"/>
      </dsp:txXfrm>
    </dsp:sp>
    <dsp:sp modelId="{1A51C639-7532-4369-A92C-B85B7486367C}">
      <dsp:nvSpPr>
        <dsp:cNvPr id="0" name=""/>
        <dsp:cNvSpPr/>
      </dsp:nvSpPr>
      <dsp:spPr>
        <a:xfrm>
          <a:off x="0" y="1127349"/>
          <a:ext cx="4046206" cy="973440"/>
        </a:xfrm>
        <a:prstGeom prst="round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Regularization</a:t>
          </a:r>
          <a:endParaRPr lang="zh-TW" altLang="en-US" sz="2800" kern="1200" dirty="0"/>
        </a:p>
      </dsp:txBody>
      <dsp:txXfrm>
        <a:off x="47519" y="1174868"/>
        <a:ext cx="3951168" cy="878402"/>
      </dsp:txXfrm>
    </dsp:sp>
    <dsp:sp modelId="{B87D5D77-BA87-4339-A7E3-042D09FFBFA9}">
      <dsp:nvSpPr>
        <dsp:cNvPr id="0" name=""/>
        <dsp:cNvSpPr/>
      </dsp:nvSpPr>
      <dsp:spPr>
        <a:xfrm>
          <a:off x="0" y="2250549"/>
          <a:ext cx="4046206" cy="973440"/>
        </a:xfrm>
        <a:prstGeom prst="roundRect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Dropout</a:t>
          </a:r>
          <a:endParaRPr lang="zh-TW" altLang="en-US" sz="2800" kern="1200" dirty="0"/>
        </a:p>
      </dsp:txBody>
      <dsp:txXfrm>
        <a:off x="47519" y="2298068"/>
        <a:ext cx="3951168" cy="878402"/>
      </dsp:txXfrm>
    </dsp:sp>
    <dsp:sp modelId="{D7062EB3-E08F-4811-B327-0AAC05DC19E0}">
      <dsp:nvSpPr>
        <dsp:cNvPr id="0" name=""/>
        <dsp:cNvSpPr/>
      </dsp:nvSpPr>
      <dsp:spPr>
        <a:xfrm>
          <a:off x="0" y="3373749"/>
          <a:ext cx="4046206" cy="97344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Network Structure</a:t>
          </a:r>
          <a:endParaRPr lang="zh-TW" altLang="en-US" sz="2800" kern="1200" dirty="0"/>
        </a:p>
      </dsp:txBody>
      <dsp:txXfrm>
        <a:off x="47519" y="3421268"/>
        <a:ext cx="3951168" cy="8784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79BBE-425C-4833-9EAC-C237828C7C18}">
      <dsp:nvSpPr>
        <dsp:cNvPr id="0" name=""/>
        <dsp:cNvSpPr/>
      </dsp:nvSpPr>
      <dsp:spPr>
        <a:xfrm>
          <a:off x="0" y="163268"/>
          <a:ext cx="7886700" cy="1216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Introduction of </a:t>
          </a:r>
          <a:r>
            <a:rPr lang="en-US" altLang="zh-TW" sz="3200" kern="1200"/>
            <a:t>Deep Learning</a:t>
          </a:r>
          <a:endParaRPr lang="zh-TW" altLang="en-US" sz="3200" kern="1200" dirty="0"/>
        </a:p>
      </dsp:txBody>
      <dsp:txXfrm>
        <a:off x="59399" y="222667"/>
        <a:ext cx="7767902" cy="1098002"/>
      </dsp:txXfrm>
    </dsp:sp>
    <dsp:sp modelId="{8C706D79-89A7-4D2F-8501-5CBF97248B9F}">
      <dsp:nvSpPr>
        <dsp:cNvPr id="0" name=""/>
        <dsp:cNvSpPr/>
      </dsp:nvSpPr>
      <dsp:spPr>
        <a:xfrm>
          <a:off x="0" y="1567269"/>
          <a:ext cx="7886700" cy="121680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“Hello World” for Deep Learning</a:t>
          </a:r>
          <a:endParaRPr lang="zh-TW" altLang="en-US" sz="3200" kern="1200" dirty="0"/>
        </a:p>
      </dsp:txBody>
      <dsp:txXfrm>
        <a:off x="59399" y="1626668"/>
        <a:ext cx="7767902" cy="1098002"/>
      </dsp:txXfrm>
    </dsp:sp>
    <dsp:sp modelId="{AF31406E-85B3-421B-990D-C7D795886C23}">
      <dsp:nvSpPr>
        <dsp:cNvPr id="0" name=""/>
        <dsp:cNvSpPr/>
      </dsp:nvSpPr>
      <dsp:spPr>
        <a:xfrm>
          <a:off x="0" y="2971269"/>
          <a:ext cx="7886700" cy="12168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Tips for Deep Learning</a:t>
          </a:r>
          <a:endParaRPr lang="zh-TW" altLang="en-US" sz="3200" kern="1200" dirty="0"/>
        </a:p>
      </dsp:txBody>
      <dsp:txXfrm>
        <a:off x="59399" y="3030668"/>
        <a:ext cx="7767902" cy="10980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79BBE-425C-4833-9EAC-C237828C7C18}">
      <dsp:nvSpPr>
        <dsp:cNvPr id="0" name=""/>
        <dsp:cNvSpPr/>
      </dsp:nvSpPr>
      <dsp:spPr>
        <a:xfrm>
          <a:off x="0" y="163268"/>
          <a:ext cx="7886700" cy="1216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Introduction of </a:t>
          </a:r>
          <a:r>
            <a:rPr lang="en-US" altLang="zh-TW" sz="3200" kern="1200"/>
            <a:t>Deep Learning</a:t>
          </a:r>
          <a:endParaRPr lang="zh-TW" altLang="en-US" sz="3200" kern="1200" dirty="0"/>
        </a:p>
      </dsp:txBody>
      <dsp:txXfrm>
        <a:off x="59399" y="222667"/>
        <a:ext cx="7767902" cy="1098002"/>
      </dsp:txXfrm>
    </dsp:sp>
    <dsp:sp modelId="{8C706D79-89A7-4D2F-8501-5CBF97248B9F}">
      <dsp:nvSpPr>
        <dsp:cNvPr id="0" name=""/>
        <dsp:cNvSpPr/>
      </dsp:nvSpPr>
      <dsp:spPr>
        <a:xfrm>
          <a:off x="0" y="1567269"/>
          <a:ext cx="7886700" cy="1216800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“Hello World” for Deep Learning</a:t>
          </a:r>
          <a:endParaRPr lang="zh-TW" altLang="en-US" sz="3200" kern="1200" dirty="0"/>
        </a:p>
      </dsp:txBody>
      <dsp:txXfrm>
        <a:off x="59399" y="1626668"/>
        <a:ext cx="7767902" cy="1098002"/>
      </dsp:txXfrm>
    </dsp:sp>
    <dsp:sp modelId="{AF31406E-85B3-421B-990D-C7D795886C23}">
      <dsp:nvSpPr>
        <dsp:cNvPr id="0" name=""/>
        <dsp:cNvSpPr/>
      </dsp:nvSpPr>
      <dsp:spPr>
        <a:xfrm>
          <a:off x="0" y="2971269"/>
          <a:ext cx="7886700" cy="121680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Tips for Deep Learning</a:t>
          </a:r>
          <a:endParaRPr lang="zh-TW" altLang="en-US" sz="3200" kern="1200" dirty="0"/>
        </a:p>
      </dsp:txBody>
      <dsp:txXfrm>
        <a:off x="59399" y="3030668"/>
        <a:ext cx="7767902" cy="10980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FAD53-B753-4A58-A177-0DF55E30F75D}">
      <dsp:nvSpPr>
        <dsp:cNvPr id="0" name=""/>
        <dsp:cNvSpPr/>
      </dsp:nvSpPr>
      <dsp:spPr>
        <a:xfrm>
          <a:off x="0" y="2536514"/>
          <a:ext cx="3138132" cy="83254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3: pick the best function</a:t>
          </a:r>
          <a:endParaRPr lang="zh-TW" altLang="en-US" sz="2800" kern="1200" dirty="0"/>
        </a:p>
      </dsp:txBody>
      <dsp:txXfrm>
        <a:off x="0" y="2536514"/>
        <a:ext cx="3138132" cy="832540"/>
      </dsp:txXfrm>
    </dsp:sp>
    <dsp:sp modelId="{1E9D90BD-C08F-4B8E-BA1A-67740CDA9EFC}">
      <dsp:nvSpPr>
        <dsp:cNvPr id="0" name=""/>
        <dsp:cNvSpPr/>
      </dsp:nvSpPr>
      <dsp:spPr>
        <a:xfrm rot="10800000">
          <a:off x="0" y="1268555"/>
          <a:ext cx="3138132" cy="1280447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2: goodness of function</a:t>
          </a:r>
          <a:endParaRPr lang="zh-TW" altLang="en-US" sz="2800" kern="1200" dirty="0"/>
        </a:p>
      </dsp:txBody>
      <dsp:txXfrm rot="10800000">
        <a:off x="0" y="1268555"/>
        <a:ext cx="3138132" cy="831996"/>
      </dsp:txXfrm>
    </dsp:sp>
    <dsp:sp modelId="{E824EC70-AE1E-4100-B32E-97CD66F66319}">
      <dsp:nvSpPr>
        <dsp:cNvPr id="0" name=""/>
        <dsp:cNvSpPr/>
      </dsp:nvSpPr>
      <dsp:spPr>
        <a:xfrm rot="10800000">
          <a:off x="0" y="595"/>
          <a:ext cx="3138132" cy="1280447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 rot="10800000">
        <a:off x="0" y="595"/>
        <a:ext cx="3138132" cy="8319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0.wmf"/><Relationship Id="rId7" Type="http://schemas.openxmlformats.org/officeDocument/2006/relationships/image" Target="../media/image54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Relationship Id="rId9" Type="http://schemas.openxmlformats.org/officeDocument/2006/relationships/image" Target="../media/image56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image" Target="../media/image68.wmf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12" Type="http://schemas.openxmlformats.org/officeDocument/2006/relationships/image" Target="../media/image67.wmf"/><Relationship Id="rId17" Type="http://schemas.openxmlformats.org/officeDocument/2006/relationships/image" Target="../media/image72.wmf"/><Relationship Id="rId2" Type="http://schemas.openxmlformats.org/officeDocument/2006/relationships/image" Target="../media/image58.wmf"/><Relationship Id="rId16" Type="http://schemas.openxmlformats.org/officeDocument/2006/relationships/image" Target="../media/image71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11" Type="http://schemas.openxmlformats.org/officeDocument/2006/relationships/image" Target="../media/image66.wmf"/><Relationship Id="rId5" Type="http://schemas.openxmlformats.org/officeDocument/2006/relationships/image" Target="../media/image61.wmf"/><Relationship Id="rId15" Type="http://schemas.openxmlformats.org/officeDocument/2006/relationships/image" Target="../media/image70.wmf"/><Relationship Id="rId10" Type="http://schemas.openxmlformats.org/officeDocument/2006/relationships/image" Target="../media/image25.wmf"/><Relationship Id="rId4" Type="http://schemas.openxmlformats.org/officeDocument/2006/relationships/image" Target="../media/image60.wmf"/><Relationship Id="rId9" Type="http://schemas.openxmlformats.org/officeDocument/2006/relationships/image" Target="../media/image65.wmf"/><Relationship Id="rId14" Type="http://schemas.openxmlformats.org/officeDocument/2006/relationships/image" Target="../media/image6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0.wmf"/><Relationship Id="rId1" Type="http://schemas.openxmlformats.org/officeDocument/2006/relationships/image" Target="../media/image6.wmf"/><Relationship Id="rId4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12" Type="http://schemas.openxmlformats.org/officeDocument/2006/relationships/image" Target="../media/image28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11" Type="http://schemas.openxmlformats.org/officeDocument/2006/relationships/image" Target="../media/image27.wmf"/><Relationship Id="rId5" Type="http://schemas.openxmlformats.org/officeDocument/2006/relationships/image" Target="../media/image21.wmf"/><Relationship Id="rId10" Type="http://schemas.openxmlformats.org/officeDocument/2006/relationships/image" Target="../media/image26.wmf"/><Relationship Id="rId4" Type="http://schemas.openxmlformats.org/officeDocument/2006/relationships/image" Target="../media/image20.wmf"/><Relationship Id="rId9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7.wmf"/><Relationship Id="rId1" Type="http://schemas.openxmlformats.org/officeDocument/2006/relationships/image" Target="../media/image25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BB809-72CF-4171-83DB-D59CD4D94461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096D2-8776-4F5C-A458-4FD37E716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350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1%A9%E5%A4%A9%E5%A4%A7%E6%A8%93#.E4.B8.96.E7.95.8C.E6.9C.80.E9.AB.98.E6.91.A9.E5.A4.A9.E5.A4.A7.E6.A8.93.E5.B9.B4.E8.A1.A8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znlabs/amazon-dsstne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Adept </a:t>
            </a:r>
            <a:r>
              <a:rPr lang="en-US" altLang="zh-TW" baseline="0" dirty="0" smtClean="0"/>
              <a:t>form {</a:t>
            </a:r>
            <a:r>
              <a:rPr lang="zh-TW" altLang="en-US" sz="1200" dirty="0" smtClean="0"/>
              <a:t>李宏毅 </a:t>
            </a:r>
            <a:r>
              <a:rPr lang="en-US" altLang="zh-TW" sz="1200" dirty="0" smtClean="0"/>
              <a:t>Hung-</a:t>
            </a:r>
            <a:r>
              <a:rPr lang="en-US" altLang="zh-TW" sz="1200" dirty="0" err="1" smtClean="0"/>
              <a:t>yi</a:t>
            </a:r>
            <a:r>
              <a:rPr lang="en-US" altLang="zh-TW" sz="1200" dirty="0" smtClean="0"/>
              <a:t> Lee} tutorial for </a:t>
            </a:r>
            <a:r>
              <a:rPr lang="en-US" altLang="zh-TW" sz="1200" smtClean="0"/>
              <a:t>fast “warm</a:t>
            </a:r>
            <a:r>
              <a:rPr lang="en-US" altLang="zh-TW" sz="1200" baseline="0" smtClean="0"/>
              <a:t> up”.</a:t>
            </a:r>
          </a:p>
          <a:p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73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For example,</a:t>
            </a:r>
            <a:r>
              <a:rPr lang="en-US" altLang="zh-TW" baseline="0" dirty="0"/>
              <a:t> if we modify “1” to “2”, then we have another function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322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652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sz="1200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231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，曾於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日至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日間擁有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摩天大樓"/>
              </a:rPr>
              <a:t>世界第一高樓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的紀錄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769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/>
              <a:t>Original output layer is local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749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/>
              <a:t>Why it is name soft max?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000000"/>
                </a:solidFill>
                <a:latin typeface="Georgia" panose="02040502050405020303" pitchFamily="18" charset="0"/>
              </a:rPr>
              <a:t>Monotonicity of </a:t>
            </a:r>
            <a:r>
              <a:rPr lang="en-US" altLang="zh-TW" b="1" dirty="0" err="1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endParaRPr lang="zh-TW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000000"/>
                </a:solidFill>
                <a:latin typeface="Georgia" panose="02040502050405020303" pitchFamily="18" charset="0"/>
              </a:rPr>
              <a:t>Non-locality of </a:t>
            </a:r>
            <a:r>
              <a:rPr lang="en-US" altLang="zh-TW" b="1" dirty="0" err="1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endParaRPr lang="zh-TW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930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056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</a:t>
            </a:r>
            <a:r>
              <a:rPr lang="en-US" altLang="zh-TW" baseline="0" dirty="0"/>
              <a:t> same approach for other cases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14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953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學習教材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560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three steps can also apply on other machine learning methods</a:t>
            </a:r>
            <a:endParaRPr lang="zh-TW" altLang="en-US" sz="120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343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2990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With </a:t>
            </a:r>
            <a:r>
              <a:rPr lang="en-US" altLang="zh-TW" sz="1200" dirty="0" err="1"/>
              <a:t>softmax</a:t>
            </a:r>
            <a:r>
              <a:rPr lang="en-US" altLang="zh-TW" sz="1200" dirty="0"/>
              <a:t>, the summation of all the </a:t>
            </a:r>
            <a:r>
              <a:rPr lang="en-US" altLang="zh-TW" sz="1200" dirty="0" err="1"/>
              <a:t>ouputs</a:t>
            </a:r>
            <a:r>
              <a:rPr lang="en-US" altLang="zh-TW" sz="1200" dirty="0"/>
              <a:t> would be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Can be considered as probability</a:t>
            </a:r>
            <a:r>
              <a:rPr lang="zh-TW" altLang="en-US" sz="1200" baseline="0" dirty="0"/>
              <a:t> </a:t>
            </a:r>
            <a:r>
              <a:rPr lang="en-US" altLang="zh-TW" sz="1200" baseline="0" dirty="0"/>
              <a:t>if you want ……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11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Randomly</a:t>
            </a:r>
            <a:r>
              <a:rPr lang="en-US" altLang="zh-TW" sz="1200" baseline="0" dirty="0"/>
              <a:t> picked one 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Two approaches update the parameters towards the same direction, but stochastic is faster!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Better!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28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百萬等級的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Solving this optimization problem by Calculus or something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363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120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dirty="0"/>
                  <a:t>切線斜率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5011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eta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295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342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061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看人品的方法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sz="2400" dirty="0"/>
              <a:t>Who is Afraid of Non-Convex Loss Functions?</a:t>
            </a:r>
          </a:p>
          <a:p>
            <a:pPr lvl="1"/>
            <a:r>
              <a:rPr lang="en-US" altLang="zh-TW" sz="2400" u="sng" dirty="0"/>
              <a:t>http://videolectures.net/eml07_lecun_wia/</a:t>
            </a:r>
            <a:endParaRPr lang="zh-TW" altLang="en-US" sz="2400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968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079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634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amazon-</a:t>
            </a:r>
            <a:r>
              <a:rPr lang="en-US" altLang="zh-TW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dsstne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3226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487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954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three steps can also apply on other machine learning methods</a:t>
            </a:r>
            <a:endParaRPr lang="zh-TW" altLang="en-US" sz="120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794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9422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33052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3449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23198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96579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6632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289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6996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70389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5039-6962-D646-9A2B-17047581DB25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42442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026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three steps can also apply on other machine learning methods</a:t>
            </a:r>
            <a:endParaRPr lang="zh-TW" altLang="en-US" sz="120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4347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Other methods do not emphasize this.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591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13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247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568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0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values of weights and biases will be obtained by learning (step 3).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913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1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49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0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465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79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70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95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68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86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63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575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38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458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86236-9C39-4203-BC78-1CFAF4AEA1AA}" type="datetimeFigureOut">
              <a:rPr lang="zh-TW" altLang="en-US" smtClean="0"/>
              <a:t>2019/10/22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71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oleObject" Target="../embeddings/oleObject39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0.png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4.bin"/><Relationship Id="rId11" Type="http://schemas.openxmlformats.org/officeDocument/2006/relationships/oleObject" Target="../embeddings/oleObject37.bin"/><Relationship Id="rId5" Type="http://schemas.openxmlformats.org/officeDocument/2006/relationships/image" Target="../media/image35.jpeg"/><Relationship Id="rId15" Type="http://schemas.openxmlformats.org/officeDocument/2006/relationships/oleObject" Target="../embeddings/oleObject41.bin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34.jpeg"/><Relationship Id="rId9" Type="http://schemas.openxmlformats.org/officeDocument/2006/relationships/image" Target="../media/image25.wmf"/><Relationship Id="rId14" Type="http://schemas.openxmlformats.org/officeDocument/2006/relationships/oleObject" Target="../embeddings/oleObject40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31.wmf"/><Relationship Id="rId4" Type="http://schemas.openxmlformats.org/officeDocument/2006/relationships/image" Target="../media/image32.png"/><Relationship Id="rId9" Type="http://schemas.openxmlformats.org/officeDocument/2006/relationships/oleObject" Target="../embeddings/oleObject44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1.png"/><Relationship Id="rId4" Type="http://schemas.openxmlformats.org/officeDocument/2006/relationships/image" Target="../media/image3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3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52.wmf"/><Relationship Id="rId18" Type="http://schemas.openxmlformats.org/officeDocument/2006/relationships/oleObject" Target="../embeddings/oleObject56.bin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56.wmf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53.bin"/><Relationship Id="rId17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5.bin"/><Relationship Id="rId20" Type="http://schemas.openxmlformats.org/officeDocument/2006/relationships/oleObject" Target="../embeddings/oleObject57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5" Type="http://schemas.openxmlformats.org/officeDocument/2006/relationships/image" Target="../media/image53.wmf"/><Relationship Id="rId10" Type="http://schemas.openxmlformats.org/officeDocument/2006/relationships/oleObject" Target="../embeddings/oleObject52.bin"/><Relationship Id="rId19" Type="http://schemas.openxmlformats.org/officeDocument/2006/relationships/image" Target="../media/image55.wmf"/><Relationship Id="rId4" Type="http://schemas.openxmlformats.org/officeDocument/2006/relationships/oleObject" Target="../embeddings/oleObject49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5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wmf"/><Relationship Id="rId18" Type="http://schemas.openxmlformats.org/officeDocument/2006/relationships/oleObject" Target="../embeddings/oleObject65.bin"/><Relationship Id="rId26" Type="http://schemas.openxmlformats.org/officeDocument/2006/relationships/oleObject" Target="../embeddings/oleObject69.bin"/><Relationship Id="rId21" Type="http://schemas.openxmlformats.org/officeDocument/2006/relationships/image" Target="../media/image65.wmf"/><Relationship Id="rId34" Type="http://schemas.openxmlformats.org/officeDocument/2006/relationships/image" Target="../media/image144.png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62.bin"/><Relationship Id="rId17" Type="http://schemas.openxmlformats.org/officeDocument/2006/relationships/image" Target="../media/image63.wmf"/><Relationship Id="rId25" Type="http://schemas.openxmlformats.org/officeDocument/2006/relationships/image" Target="../media/image66.wmf"/><Relationship Id="rId33" Type="http://schemas.openxmlformats.org/officeDocument/2006/relationships/image" Target="../media/image70.wmf"/><Relationship Id="rId38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4.bin"/><Relationship Id="rId20" Type="http://schemas.openxmlformats.org/officeDocument/2006/relationships/oleObject" Target="../embeddings/oleObject66.bin"/><Relationship Id="rId29" Type="http://schemas.openxmlformats.org/officeDocument/2006/relationships/image" Target="../media/image68.wmf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60.wmf"/><Relationship Id="rId24" Type="http://schemas.openxmlformats.org/officeDocument/2006/relationships/oleObject" Target="../embeddings/oleObject68.bin"/><Relationship Id="rId32" Type="http://schemas.openxmlformats.org/officeDocument/2006/relationships/oleObject" Target="../embeddings/oleObject72.bin"/><Relationship Id="rId37" Type="http://schemas.openxmlformats.org/officeDocument/2006/relationships/oleObject" Target="../embeddings/oleObject74.bin"/><Relationship Id="rId5" Type="http://schemas.openxmlformats.org/officeDocument/2006/relationships/image" Target="../media/image57.wmf"/><Relationship Id="rId15" Type="http://schemas.openxmlformats.org/officeDocument/2006/relationships/image" Target="../media/image62.wmf"/><Relationship Id="rId23" Type="http://schemas.openxmlformats.org/officeDocument/2006/relationships/image" Target="../media/image25.wmf"/><Relationship Id="rId28" Type="http://schemas.openxmlformats.org/officeDocument/2006/relationships/oleObject" Target="../embeddings/oleObject70.bin"/><Relationship Id="rId36" Type="http://schemas.openxmlformats.org/officeDocument/2006/relationships/image" Target="../media/image71.wmf"/><Relationship Id="rId10" Type="http://schemas.openxmlformats.org/officeDocument/2006/relationships/oleObject" Target="../embeddings/oleObject61.bin"/><Relationship Id="rId19" Type="http://schemas.openxmlformats.org/officeDocument/2006/relationships/image" Target="../media/image64.wmf"/><Relationship Id="rId31" Type="http://schemas.openxmlformats.org/officeDocument/2006/relationships/image" Target="../media/image69.w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59.wmf"/><Relationship Id="rId14" Type="http://schemas.openxmlformats.org/officeDocument/2006/relationships/oleObject" Target="../embeddings/oleObject63.bin"/><Relationship Id="rId22" Type="http://schemas.openxmlformats.org/officeDocument/2006/relationships/oleObject" Target="../embeddings/oleObject67.bin"/><Relationship Id="rId27" Type="http://schemas.openxmlformats.org/officeDocument/2006/relationships/image" Target="../media/image67.wmf"/><Relationship Id="rId30" Type="http://schemas.openxmlformats.org/officeDocument/2006/relationships/oleObject" Target="../embeddings/oleObject71.bin"/><Relationship Id="rId35" Type="http://schemas.openxmlformats.org/officeDocument/2006/relationships/oleObject" Target="../embeddings/oleObject73.bin"/><Relationship Id="rId8" Type="http://schemas.openxmlformats.org/officeDocument/2006/relationships/oleObject" Target="../embeddings/oleObject60.bin"/><Relationship Id="rId3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6.wmf"/><Relationship Id="rId11" Type="http://schemas.openxmlformats.org/officeDocument/2006/relationships/image" Target="../media/image75.png"/><Relationship Id="rId5" Type="http://schemas.openxmlformats.org/officeDocument/2006/relationships/oleObject" Target="../embeddings/oleObject75.bin"/><Relationship Id="rId10" Type="http://schemas.openxmlformats.org/officeDocument/2006/relationships/image" Target="../media/image73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77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73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80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76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83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6.wmf"/><Relationship Id="rId11" Type="http://schemas.openxmlformats.org/officeDocument/2006/relationships/image" Target="../media/image86.png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73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86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81.png"/><Relationship Id="rId5" Type="http://schemas.openxmlformats.org/officeDocument/2006/relationships/image" Target="../media/image36.wmf"/><Relationship Id="rId10" Type="http://schemas.openxmlformats.org/officeDocument/2006/relationships/image" Target="../media/image861.png"/><Relationship Id="rId4" Type="http://schemas.openxmlformats.org/officeDocument/2006/relationships/oleObject" Target="../embeddings/oleObject87.bin"/><Relationship Id="rId9" Type="http://schemas.openxmlformats.org/officeDocument/2006/relationships/image" Target="../media/image73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81.png"/><Relationship Id="rId18" Type="http://schemas.openxmlformats.org/officeDocument/2006/relationships/image" Target="../media/image81.png"/><Relationship Id="rId3" Type="http://schemas.openxmlformats.org/officeDocument/2006/relationships/image" Target="../media/image90.png"/><Relationship Id="rId7" Type="http://schemas.openxmlformats.org/officeDocument/2006/relationships/image" Target="../media/image860.png"/><Relationship Id="rId12" Type="http://schemas.openxmlformats.org/officeDocument/2006/relationships/image" Target="../media/image911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91.png"/><Relationship Id="rId5" Type="http://schemas.openxmlformats.org/officeDocument/2006/relationships/image" Target="../media/image840.png"/><Relationship Id="rId15" Type="http://schemas.openxmlformats.org/officeDocument/2006/relationships/image" Target="../media/image430.png"/><Relationship Id="rId10" Type="http://schemas.openxmlformats.org/officeDocument/2006/relationships/image" Target="../media/image90.png"/><Relationship Id="rId4" Type="http://schemas.openxmlformats.org/officeDocument/2006/relationships/image" Target="../media/image91.png"/><Relationship Id="rId9" Type="http://schemas.openxmlformats.org/officeDocument/2006/relationships/image" Target="../media/image79.png"/><Relationship Id="rId14" Type="http://schemas.openxmlformats.org/officeDocument/2006/relationships/image" Target="../media/image4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jpe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jpeg"/><Relationship Id="rId4" Type="http://schemas.openxmlformats.org/officeDocument/2006/relationships/image" Target="../media/image1.wmf"/><Relationship Id="rId9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4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90.bin"/><Relationship Id="rId11" Type="http://schemas.openxmlformats.org/officeDocument/2006/relationships/image" Target="../media/image931.png"/><Relationship Id="rId5" Type="http://schemas.openxmlformats.org/officeDocument/2006/relationships/image" Target="../media/image740.png"/><Relationship Id="rId10" Type="http://schemas.openxmlformats.org/officeDocument/2006/relationships/image" Target="../media/image94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93.wmf"/><Relationship Id="rId12" Type="http://schemas.openxmlformats.org/officeDocument/2006/relationships/image" Target="../media/image9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91.bin"/><Relationship Id="rId11" Type="http://schemas.openxmlformats.org/officeDocument/2006/relationships/image" Target="../media/image770.png"/><Relationship Id="rId5" Type="http://schemas.openxmlformats.org/officeDocument/2006/relationships/image" Target="../media/image740.png"/><Relationship Id="rId10" Type="http://schemas.openxmlformats.org/officeDocument/2006/relationships/image" Target="../media/image760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93.wmf"/><Relationship Id="rId12" Type="http://schemas.openxmlformats.org/officeDocument/2006/relationships/image" Target="../media/image9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811.png"/><Relationship Id="rId5" Type="http://schemas.openxmlformats.org/officeDocument/2006/relationships/image" Target="../media/image740.png"/><Relationship Id="rId10" Type="http://schemas.openxmlformats.org/officeDocument/2006/relationships/image" Target="../media/image770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9.png"/><Relationship Id="rId5" Type="http://schemas.openxmlformats.org/officeDocument/2006/relationships/image" Target="../media/image99.png"/><Relationship Id="rId10" Type="http://schemas.openxmlformats.org/officeDocument/2006/relationships/image" Target="../media/image108.png"/><Relationship Id="rId4" Type="http://schemas.openxmlformats.org/officeDocument/2006/relationships/image" Target="../media/image720.png"/><Relationship Id="rId9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wmf"/><Relationship Id="rId12" Type="http://schemas.openxmlformats.org/officeDocument/2006/relationships/image" Target="../media/image8.wmf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8.bin"/><Relationship Id="rId5" Type="http://schemas.openxmlformats.org/officeDocument/2006/relationships/image" Target="../media/image6.wmf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7.bin"/><Relationship Id="rId14" Type="http://schemas.openxmlformats.org/officeDocument/2006/relationships/image" Target="../media/image9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jpeg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11" Type="http://schemas.openxmlformats.org/officeDocument/2006/relationships/image" Target="../media/image11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37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1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5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2.png"/><Relationship Id="rId5" Type="http://schemas.openxmlformats.org/officeDocument/2006/relationships/image" Target="../media/image6.wmf"/><Relationship Id="rId15" Type="http://schemas.openxmlformats.org/officeDocument/2006/relationships/image" Target="../media/image16.wmf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4.png"/><Relationship Id="rId14" Type="http://schemas.openxmlformats.org/officeDocument/2006/relationships/oleObject" Target="../embeddings/oleObject1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21.wmf"/><Relationship Id="rId18" Type="http://schemas.openxmlformats.org/officeDocument/2006/relationships/oleObject" Target="../embeddings/oleObject24.bin"/><Relationship Id="rId26" Type="http://schemas.openxmlformats.org/officeDocument/2006/relationships/oleObject" Target="../embeddings/oleObject28.bin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25.wmf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23.wmf"/><Relationship Id="rId25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oleObject25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0.wmf"/><Relationship Id="rId24" Type="http://schemas.openxmlformats.org/officeDocument/2006/relationships/oleObject" Target="../embeddings/oleObject27.bin"/><Relationship Id="rId5" Type="http://schemas.openxmlformats.org/officeDocument/2006/relationships/image" Target="../media/image17.wmf"/><Relationship Id="rId15" Type="http://schemas.openxmlformats.org/officeDocument/2006/relationships/image" Target="../media/image22.wmf"/><Relationship Id="rId23" Type="http://schemas.openxmlformats.org/officeDocument/2006/relationships/image" Target="../media/image26.wmf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24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22.bin"/><Relationship Id="rId22" Type="http://schemas.openxmlformats.org/officeDocument/2006/relationships/oleObject" Target="../embeddings/oleObject26.bin"/><Relationship Id="rId27" Type="http://schemas.openxmlformats.org/officeDocument/2006/relationships/image" Target="../media/image2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oleObject" Target="../embeddings/oleObject33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7.wmf"/><Relationship Id="rId12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0.bin"/><Relationship Id="rId11" Type="http://schemas.openxmlformats.org/officeDocument/2006/relationships/oleObject" Target="../embeddings/oleObject32.bin"/><Relationship Id="rId5" Type="http://schemas.openxmlformats.org/officeDocument/2006/relationships/image" Target="../media/image25.wmf"/><Relationship Id="rId10" Type="http://schemas.openxmlformats.org/officeDocument/2006/relationships/image" Target="../media/image29.wmf"/><Relationship Id="rId4" Type="http://schemas.openxmlformats.org/officeDocument/2006/relationships/oleObject" Target="../embeddings/oleObject29.bin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3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深度学习：绪论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8263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pic>
        <p:nvPicPr>
          <p:cNvPr id="4" name="Picture 6" descr="http://bio1152.nicerweb.com/Locked/media/ch48/48_05NeuronStruct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11" y="789234"/>
            <a:ext cx="3409412" cy="215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6403117" y="841620"/>
            <a:ext cx="2287794" cy="1038723"/>
            <a:chOff x="3202412" y="1600580"/>
            <a:chExt cx="3275013" cy="1486948"/>
          </a:xfrm>
        </p:grpSpPr>
        <p:pic>
          <p:nvPicPr>
            <p:cNvPr id="6" name="Picture 4" descr="http://cdn.zmescience.com/wp-content/uploads/2011/07/neural_network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137" y="1600580"/>
              <a:ext cx="2478247" cy="1486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3202412" y="2732294"/>
              <a:ext cx="32750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TW" altLang="en-US" sz="1400" dirty="0"/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3490004" y="3147408"/>
            <a:ext cx="2416814" cy="1897458"/>
            <a:chOff x="3223753" y="2941320"/>
            <a:chExt cx="2416814" cy="1897458"/>
          </a:xfrm>
        </p:grpSpPr>
        <p:grpSp>
          <p:nvGrpSpPr>
            <p:cNvPr id="38" name="群組 37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32" name="直線單箭頭接點 31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橢圓 21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23" name="直線單箭頭接點 22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74" name="方程式" r:id="rId6" imgW="317160" imgH="215640" progId="Equation.3">
                      <p:embed/>
                    </p:oleObj>
                  </mc:Choice>
                  <mc:Fallback>
                    <p:oleObj name="方程式" r:id="rId6" imgW="317160" imgH="215640" progId="Equation.3">
                      <p:embed/>
                      <p:pic>
                        <p:nvPicPr>
                          <p:cNvPr id="29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1" name="直線單箭頭接點 20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2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75" name="方程式" r:id="rId8" imgW="139680" imgH="139680" progId="Equation.3">
                      <p:embed/>
                    </p:oleObj>
                  </mc:Choice>
                  <mc:Fallback>
                    <p:oleObj name="方程式" r:id="rId8" imgW="139680" imgH="139680" progId="Equation.3">
                      <p:embed/>
                      <p:pic>
                        <p:nvPicPr>
                          <p:cNvPr id="2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7" name="群組 3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" name="直線單箭頭接點 27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線單箭頭接點 32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群組 41"/>
          <p:cNvGrpSpPr/>
          <p:nvPr/>
        </p:nvGrpSpPr>
        <p:grpSpPr>
          <a:xfrm>
            <a:off x="1025296" y="2390303"/>
            <a:ext cx="2416814" cy="1897458"/>
            <a:chOff x="3223753" y="2941320"/>
            <a:chExt cx="2416814" cy="1897458"/>
          </a:xfrm>
        </p:grpSpPr>
        <p:grpSp>
          <p:nvGrpSpPr>
            <p:cNvPr id="43" name="群組 42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53" name="直線單箭頭接點 52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橢圓 53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55" name="直線單箭頭接點 54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76" name="方程式" r:id="rId10" imgW="317160" imgH="215640" progId="Equation.3">
                      <p:embed/>
                    </p:oleObj>
                  </mc:Choice>
                  <mc:Fallback>
                    <p:oleObj name="方程式" r:id="rId10" imgW="317160" imgH="215640" progId="Equation.3">
                      <p:embed/>
                      <p:pic>
                        <p:nvPicPr>
                          <p:cNvPr id="5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44" name="直線單箭頭接點 43"/>
            <p:cNvCxnSpPr/>
            <p:nvPr/>
          </p:nvCxnSpPr>
          <p:spPr>
            <a:xfrm flipV="1">
              <a:off x="3405107" y="3780105"/>
              <a:ext cx="503761" cy="6770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群組 45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5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77" name="方程式" r:id="rId11" imgW="139680" imgH="139680" progId="Equation.3">
                      <p:embed/>
                    </p:oleObj>
                  </mc:Choice>
                  <mc:Fallback>
                    <p:oleObj name="方程式" r:id="rId11" imgW="139680" imgH="139680" progId="Equation.3">
                      <p:embed/>
                      <p:pic>
                        <p:nvPicPr>
                          <p:cNvPr id="5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7" name="群組 4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0" name="直線單箭頭接點 49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線單箭頭接點 47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/>
          <p:cNvGrpSpPr/>
          <p:nvPr/>
        </p:nvGrpSpPr>
        <p:grpSpPr>
          <a:xfrm>
            <a:off x="1054690" y="4250748"/>
            <a:ext cx="2405967" cy="1782000"/>
            <a:chOff x="3234600" y="3056778"/>
            <a:chExt cx="2405967" cy="1782000"/>
          </a:xfrm>
        </p:grpSpPr>
        <p:grpSp>
          <p:nvGrpSpPr>
            <p:cNvPr id="58" name="群組 57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68" name="直線單箭頭接點 67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橢圓 68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70" name="直線單箭頭接點 69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71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78" name="方程式" r:id="rId12" imgW="317160" imgH="215640" progId="Equation.3">
                      <p:embed/>
                    </p:oleObj>
                  </mc:Choice>
                  <mc:Fallback>
                    <p:oleObj name="方程式" r:id="rId12" imgW="317160" imgH="215640" progId="Equation.3">
                      <p:embed/>
                      <p:pic>
                        <p:nvPicPr>
                          <p:cNvPr id="7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59" name="直線單箭頭接點 58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3341416" y="3056778"/>
              <a:ext cx="586910" cy="5759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6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79" name="方程式" r:id="rId13" imgW="139680" imgH="139680" progId="Equation.3">
                      <p:embed/>
                    </p:oleObj>
                  </mc:Choice>
                  <mc:Fallback>
                    <p:oleObj name="方程式" r:id="rId13" imgW="139680" imgH="139680" progId="Equation.3">
                      <p:embed/>
                      <p:pic>
                        <p:nvPicPr>
                          <p:cNvPr id="6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2" name="群組 61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5" name="直線單箭頭接點 64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直線單箭頭接點 62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/>
          <p:cNvGrpSpPr/>
          <p:nvPr/>
        </p:nvGrpSpPr>
        <p:grpSpPr>
          <a:xfrm>
            <a:off x="5999360" y="3135492"/>
            <a:ext cx="2416814" cy="1897458"/>
            <a:chOff x="3223753" y="2941320"/>
            <a:chExt cx="2416814" cy="1897458"/>
          </a:xfrm>
        </p:grpSpPr>
        <p:grpSp>
          <p:nvGrpSpPr>
            <p:cNvPr id="73" name="群組 72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83" name="直線單箭頭接點 82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橢圓 83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85" name="直線單箭頭接點 84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8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80" name="方程式" r:id="rId14" imgW="317160" imgH="215640" progId="Equation.3">
                      <p:embed/>
                    </p:oleObj>
                  </mc:Choice>
                  <mc:Fallback>
                    <p:oleObj name="方程式" r:id="rId14" imgW="317160" imgH="215640" progId="Equation.3">
                      <p:embed/>
                      <p:pic>
                        <p:nvPicPr>
                          <p:cNvPr id="8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74" name="直線單箭頭接點 73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群組 75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8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81" name="方程式" r:id="rId15" imgW="139680" imgH="139680" progId="Equation.3">
                      <p:embed/>
                    </p:oleObj>
                  </mc:Choice>
                  <mc:Fallback>
                    <p:oleObj name="方程式" r:id="rId15" imgW="139680" imgH="139680" progId="Equation.3">
                      <p:embed/>
                      <p:pic>
                        <p:nvPicPr>
                          <p:cNvPr id="8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7" name="群組 7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單箭頭接點 79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直線單箭頭接點 77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93318" y="1435109"/>
            <a:ext cx="4553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Different connections lead to different network structures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/>
              <p:cNvSpPr/>
              <p:nvPr/>
            </p:nvSpPr>
            <p:spPr>
              <a:xfrm>
                <a:off x="2085021" y="6124310"/>
                <a:ext cx="6873998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zh-TW" sz="2800" dirty="0"/>
                  <a:t>Weights and biases are network parameters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7" name="矩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21" y="6124310"/>
                <a:ext cx="6873998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148332" y="5133824"/>
            <a:ext cx="57921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800" dirty="0"/>
              <a:t>The neurons have different values of weights and biases.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006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群組 128"/>
          <p:cNvGrpSpPr/>
          <p:nvPr/>
        </p:nvGrpSpPr>
        <p:grpSpPr>
          <a:xfrm>
            <a:off x="6906115" y="3813978"/>
            <a:ext cx="458287" cy="831947"/>
            <a:chOff x="10102194" y="1939763"/>
            <a:chExt cx="458287" cy="831947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群組 104"/>
          <p:cNvGrpSpPr/>
          <p:nvPr/>
        </p:nvGrpSpPr>
        <p:grpSpPr>
          <a:xfrm>
            <a:off x="4676173" y="3786657"/>
            <a:ext cx="458287" cy="831947"/>
            <a:chOff x="10102194" y="1939763"/>
            <a:chExt cx="458287" cy="831947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群組 2"/>
          <p:cNvGrpSpPr/>
          <p:nvPr/>
        </p:nvGrpSpPr>
        <p:grpSpPr>
          <a:xfrm>
            <a:off x="3615463" y="4585976"/>
            <a:ext cx="5297714" cy="2078894"/>
            <a:chOff x="3615463" y="4585976"/>
            <a:chExt cx="5297714" cy="2078894"/>
          </a:xfrm>
        </p:grpSpPr>
        <p:sp>
          <p:nvSpPr>
            <p:cNvPr id="137" name="圓角矩形圖說文字 136"/>
            <p:cNvSpPr/>
            <p:nvPr/>
          </p:nvSpPr>
          <p:spPr>
            <a:xfrm>
              <a:off x="3615463" y="4585976"/>
              <a:ext cx="5297714" cy="2078894"/>
            </a:xfrm>
            <a:prstGeom prst="wedgeRoundRectCallout">
              <a:avLst>
                <a:gd name="adj1" fmla="val -59656"/>
                <a:gd name="adj2" fmla="val -163051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233" name="方程式" r:id="rId5" imgW="317160" imgH="215640" progId="Equation.3">
                      <p:embed/>
                    </p:oleObj>
                  </mc:Choice>
                  <mc:Fallback>
                    <p:oleObj name="方程式" r:id="rId5" imgW="317160" imgH="215640" progId="Equation.3">
                      <p:embed/>
                      <p:pic>
                        <p:nvPicPr>
                          <p:cNvPr id="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234" name="方程式" r:id="rId7" imgW="126720" imgH="126720" progId="Equation.3">
                      <p:embed/>
                    </p:oleObj>
                  </mc:Choice>
                  <mc:Fallback>
                    <p:oleObj name="方程式" r:id="rId7" imgW="126720" imgH="126720" progId="Equation.3">
                      <p:embed/>
                      <p:pic>
                        <p:nvPicPr>
                          <p:cNvPr id="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235" name="方程式" r:id="rId9" imgW="863280" imgH="393480" progId="Equation.3">
                    <p:embed/>
                  </p:oleObj>
                </mc:Choice>
                <mc:Fallback>
                  <p:oleObj name="方程式" r:id="rId9" imgW="863280" imgH="393480" progId="Equation.3">
                    <p:embed/>
                    <p:pic>
                      <p:nvPicPr>
                        <p:cNvPr id="7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文字方塊 102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Function</a:t>
              </a:r>
              <a:endParaRPr lang="zh-TW" altLang="en-US" sz="2400" dirty="0"/>
            </a:p>
          </p:txBody>
        </p: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93998" y="2644731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5" y="2262334"/>
            <a:ext cx="458287" cy="831947"/>
            <a:chOff x="10102194" y="1939763"/>
            <a:chExt cx="458287" cy="831947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>
            <a:off x="6852035" y="2257142"/>
            <a:ext cx="458287" cy="831947"/>
            <a:chOff x="10102194" y="1939763"/>
            <a:chExt cx="458287" cy="831947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189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5" grpId="0"/>
      <p:bldP spid="116" grpId="0"/>
      <p:bldP spid="120" grpId="0"/>
      <p:bldP spid="134" grpId="0"/>
      <p:bldP spid="135" grpId="0"/>
      <p:bldP spid="136" grpId="0"/>
      <p:bldP spid="138" grpId="0" animBg="1"/>
      <p:bldP spid="1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pSp>
        <p:nvGrpSpPr>
          <p:cNvPr id="123" name="群組 122"/>
          <p:cNvGrpSpPr/>
          <p:nvPr/>
        </p:nvGrpSpPr>
        <p:grpSpPr>
          <a:xfrm>
            <a:off x="2471151" y="2274449"/>
            <a:ext cx="458287" cy="838405"/>
            <a:chOff x="10102194" y="1939763"/>
            <a:chExt cx="458287" cy="838405"/>
          </a:xfrm>
        </p:grpSpPr>
        <p:sp>
          <p:nvSpPr>
            <p:cNvPr id="117" name="矩形 116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9" name="直線單箭頭接點 11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2480676" y="3823788"/>
            <a:ext cx="458287" cy="838405"/>
            <a:chOff x="10102194" y="1939763"/>
            <a:chExt cx="458287" cy="838405"/>
          </a:xfrm>
        </p:grpSpPr>
        <p:sp>
          <p:nvSpPr>
            <p:cNvPr id="132" name="矩形 131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3" name="直線單箭頭接點 132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字方塊 13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3953237" y="167242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4120328" y="226074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3818032" y="3777870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970311" y="320755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6126016" y="167334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6293107" y="226165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990811" y="377878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6143090" y="320847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5252837" y="166543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0.86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275156" y="327096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7505772" y="162619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0.62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7528091" y="3231730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5" y="2262334"/>
            <a:ext cx="458287" cy="838405"/>
            <a:chOff x="10102194" y="1939763"/>
            <a:chExt cx="458287" cy="838405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字方塊 101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05" name="群組 104"/>
          <p:cNvGrpSpPr/>
          <p:nvPr/>
        </p:nvGrpSpPr>
        <p:grpSpPr>
          <a:xfrm>
            <a:off x="4676173" y="3786657"/>
            <a:ext cx="458287" cy="838405"/>
            <a:chOff x="10102194" y="1939763"/>
            <a:chExt cx="458287" cy="838405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字方塊 12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25" name="群組 124"/>
          <p:cNvGrpSpPr/>
          <p:nvPr/>
        </p:nvGrpSpPr>
        <p:grpSpPr>
          <a:xfrm>
            <a:off x="6852035" y="2257142"/>
            <a:ext cx="458287" cy="838405"/>
            <a:chOff x="10102194" y="1939763"/>
            <a:chExt cx="458287" cy="838405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文字方塊 127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</p:grpSp>
      <p:grpSp>
        <p:nvGrpSpPr>
          <p:cNvPr id="129" name="群組 128"/>
          <p:cNvGrpSpPr/>
          <p:nvPr/>
        </p:nvGrpSpPr>
        <p:grpSpPr>
          <a:xfrm>
            <a:off x="6906115" y="3813978"/>
            <a:ext cx="458287" cy="838405"/>
            <a:chOff x="10102194" y="1939763"/>
            <a:chExt cx="458287" cy="838405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</p:grpSp>
      <p:sp>
        <p:nvSpPr>
          <p:cNvPr id="121" name="矩形 120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78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4" grpId="0" animBg="1"/>
      <p:bldP spid="1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87759" y="2651189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0.73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075361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3953237" y="167242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4120328" y="226074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3818032" y="3777870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970311" y="320755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6126016" y="167334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6293107" y="226165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990811" y="377878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6143090" y="320847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5215605" y="1556516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0.72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275156" y="327096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7540144" y="1574623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0.51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7621461" y="3228414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4673795" y="2645534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9" name="直線單箭頭接點 98"/>
          <p:cNvCxnSpPr/>
          <p:nvPr/>
        </p:nvCxnSpPr>
        <p:spPr>
          <a:xfrm flipV="1">
            <a:off x="4900697" y="2262334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/>
          <p:cNvSpPr txBox="1"/>
          <p:nvPr/>
        </p:nvSpPr>
        <p:spPr>
          <a:xfrm>
            <a:off x="4690403" y="2639074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18" name="矩形 117"/>
          <p:cNvSpPr/>
          <p:nvPr/>
        </p:nvSpPr>
        <p:spPr>
          <a:xfrm>
            <a:off x="4676173" y="4169857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2" name="直線單箭頭接點 121"/>
          <p:cNvCxnSpPr/>
          <p:nvPr/>
        </p:nvCxnSpPr>
        <p:spPr>
          <a:xfrm flipV="1">
            <a:off x="4903075" y="3786657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字方塊 123"/>
          <p:cNvSpPr txBox="1"/>
          <p:nvPr/>
        </p:nvSpPr>
        <p:spPr>
          <a:xfrm>
            <a:off x="4692781" y="416339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26" name="矩形 125"/>
          <p:cNvSpPr/>
          <p:nvPr/>
        </p:nvSpPr>
        <p:spPr>
          <a:xfrm>
            <a:off x="6852035" y="2640342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7" name="直線單箭頭接點 126"/>
          <p:cNvCxnSpPr/>
          <p:nvPr/>
        </p:nvCxnSpPr>
        <p:spPr>
          <a:xfrm flipV="1">
            <a:off x="7078937" y="2257142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/>
          <p:cNvSpPr txBox="1"/>
          <p:nvPr/>
        </p:nvSpPr>
        <p:spPr>
          <a:xfrm>
            <a:off x="6868643" y="2633882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30" name="矩形 129"/>
          <p:cNvSpPr/>
          <p:nvPr/>
        </p:nvSpPr>
        <p:spPr>
          <a:xfrm>
            <a:off x="6906115" y="419717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8" name="直線單箭頭接點 147"/>
          <p:cNvCxnSpPr/>
          <p:nvPr/>
        </p:nvCxnSpPr>
        <p:spPr>
          <a:xfrm flipV="1">
            <a:off x="7133017" y="381397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/>
          <p:cNvSpPr txBox="1"/>
          <p:nvPr/>
        </p:nvSpPr>
        <p:spPr>
          <a:xfrm>
            <a:off x="6922723" y="419071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6601613" y="4767195"/>
                <a:ext cx="219290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.51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13" y="4767195"/>
                <a:ext cx="2192908" cy="62331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89202" y="5550780"/>
                <a:ext cx="6051338" cy="52322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Given parameters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800" dirty="0"/>
                  <a:t>, define a function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2" y="5550780"/>
                <a:ext cx="605133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/>
              <p:cNvSpPr txBox="1"/>
              <p:nvPr/>
            </p:nvSpPr>
            <p:spPr>
              <a:xfrm>
                <a:off x="4030674" y="4774697"/>
                <a:ext cx="2422137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.62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674" y="4774697"/>
                <a:ext cx="2422137" cy="6158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矩形 134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 13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82588" y="4688442"/>
            <a:ext cx="359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is a function.</a:t>
            </a:r>
            <a:endParaRPr lang="zh-TW" altLang="en-US" sz="2400" dirty="0"/>
          </a:p>
        </p:txBody>
      </p:sp>
      <p:sp>
        <p:nvSpPr>
          <p:cNvPr id="101" name="文字方塊 100"/>
          <p:cNvSpPr txBox="1"/>
          <p:nvPr/>
        </p:nvSpPr>
        <p:spPr>
          <a:xfrm>
            <a:off x="371220" y="5073773"/>
            <a:ext cx="359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vector, output vector</a:t>
            </a:r>
            <a:endParaRPr lang="zh-TW" altLang="en-US" sz="2400" dirty="0"/>
          </a:p>
        </p:txBody>
      </p:sp>
      <p:sp>
        <p:nvSpPr>
          <p:cNvPr id="111" name="文字方塊 110"/>
          <p:cNvSpPr txBox="1"/>
          <p:nvPr/>
        </p:nvSpPr>
        <p:spPr>
          <a:xfrm>
            <a:off x="1681884" y="6148467"/>
            <a:ext cx="7105285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Given network structure, define </a:t>
            </a:r>
            <a:r>
              <a:rPr lang="en-US" altLang="zh-TW" sz="2800" b="1" i="1" u="sng" dirty="0"/>
              <a:t>a function set</a:t>
            </a:r>
            <a:endParaRPr lang="zh-TW" altLang="en-US" sz="2800" b="1" i="1" u="sng" dirty="0"/>
          </a:p>
        </p:txBody>
      </p:sp>
      <p:sp>
        <p:nvSpPr>
          <p:cNvPr id="5" name="弧形箭號 (下彎) 4"/>
          <p:cNvSpPr/>
          <p:nvPr/>
        </p:nvSpPr>
        <p:spPr>
          <a:xfrm rot="18733527">
            <a:off x="368672" y="3682291"/>
            <a:ext cx="1395203" cy="7010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/>
      <p:bldP spid="116" grpId="0"/>
      <p:bldP spid="120" grpId="0"/>
      <p:bldP spid="134" grpId="0"/>
      <p:bldP spid="138" grpId="0" animBg="1"/>
      <p:bldP spid="138" grpId="1" animBg="1"/>
      <p:bldP spid="139" grpId="0" animBg="1"/>
      <p:bldP spid="139" grpId="1" animBg="1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50" grpId="0" animBg="1"/>
      <p:bldP spid="150" grpId="1" animBg="1"/>
      <p:bldP spid="151" grpId="0" animBg="1"/>
      <p:bldP spid="151" grpId="1" animBg="1"/>
      <p:bldP spid="154" grpId="0" animBg="1"/>
      <p:bldP spid="154" grpId="1" animBg="1"/>
      <p:bldP spid="155" grpId="0" animBg="1"/>
      <p:bldP spid="155" grpId="1" animBg="1"/>
      <p:bldP spid="102" grpId="0"/>
      <p:bldP spid="124" grpId="0"/>
      <p:bldP spid="128" grpId="0"/>
      <p:bldP spid="149" grpId="0"/>
      <p:bldP spid="103" grpId="0"/>
      <p:bldP spid="4" grpId="0" animBg="1"/>
      <p:bldP spid="121" grpId="0"/>
      <p:bldP spid="152" grpId="0"/>
      <p:bldP spid="152" grpId="1"/>
      <p:bldP spid="153" grpId="0"/>
      <p:bldP spid="153" grpId="1"/>
      <p:bldP spid="3" grpId="0"/>
      <p:bldP spid="101" grpId="0"/>
      <p:bldP spid="111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/>
          <p:cNvSpPr txBox="1"/>
          <p:nvPr/>
        </p:nvSpPr>
        <p:spPr>
          <a:xfrm>
            <a:off x="5908610" y="5053105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955356" y="5400685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916276" y="3753413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92902" y="248111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92190" y="5058084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Input Layer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5416" y="1999335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209458" y="1999335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505176" y="3501898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614492" y="4747788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81292" y="2723095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61290" y="319881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467108" y="262848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79807" y="253323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57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807" y="253323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85103" y="311596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58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103" y="311596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403577" y="1999335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470815" y="459656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467699" y="4500315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59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7699" y="4500315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346747" y="388151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728475" y="1999335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939821" y="1999335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71563" y="242046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78512" y="318145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707528" y="439679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223694" y="2751559"/>
            <a:ext cx="764983" cy="2013721"/>
            <a:chOff x="3152254" y="2522953"/>
            <a:chExt cx="764983" cy="2013721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61545" y="25229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63887" y="252295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61545" y="252295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61545" y="252295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63887" y="330152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52254" y="252295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52254" y="330152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813715" y="2751559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810008" y="2799933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810008" y="2799933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837528" y="2751559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804190" y="3370262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804190" y="3370262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75687" y="2751559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849318" y="3530129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849318" y="4744735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5400000">
            <a:off x="7473854" y="390205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542947" y="2383235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531664" y="3181455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531664" y="4447687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2208289" y="5979108"/>
            <a:ext cx="523901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Deep means many hidden layers</a:t>
            </a:r>
            <a:endParaRPr lang="zh-TW" altLang="en-US" sz="2800" dirty="0"/>
          </a:p>
        </p:txBody>
      </p:sp>
      <p:grpSp>
        <p:nvGrpSpPr>
          <p:cNvPr id="82" name="群組 81"/>
          <p:cNvGrpSpPr/>
          <p:nvPr/>
        </p:nvGrpSpPr>
        <p:grpSpPr>
          <a:xfrm>
            <a:off x="5428534" y="2744420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5056191" y="1394450"/>
            <a:ext cx="118158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neuron</a:t>
            </a:r>
            <a:endParaRPr lang="zh-TW" altLang="en-US" sz="2400" dirty="0"/>
          </a:p>
        </p:txBody>
      </p:sp>
      <p:cxnSp>
        <p:nvCxnSpPr>
          <p:cNvPr id="10" name="直線單箭頭接點 9"/>
          <p:cNvCxnSpPr>
            <a:endCxn id="3" idx="2"/>
          </p:cNvCxnSpPr>
          <p:nvPr/>
        </p:nvCxnSpPr>
        <p:spPr>
          <a:xfrm flipV="1">
            <a:off x="4231064" y="1856115"/>
            <a:ext cx="1415920" cy="94381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56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507376" y="1631048"/>
            <a:ext cx="2689840" cy="280912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Deep? Universality Theorem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326190" y="4404313"/>
            <a:ext cx="29306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Reference</a:t>
            </a:r>
            <a:r>
              <a:rPr lang="zh-TW" altLang="en-US" dirty="0">
                <a:solidFill>
                  <a:srgbClr val="0000FF"/>
                </a:solidFill>
              </a:rPr>
              <a:t> </a:t>
            </a:r>
            <a:r>
              <a:rPr lang="en-US" altLang="zh-TW" dirty="0">
                <a:solidFill>
                  <a:srgbClr val="0000FF"/>
                </a:solidFill>
              </a:rPr>
              <a:t>for the reason: </a:t>
            </a:r>
            <a:r>
              <a:rPr lang="zh-TW" altLang="en-US" u="sng" dirty="0"/>
              <a:t>http://neuralnetworksanddeeplearning.com/chap4.html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935342" y="1893033"/>
            <a:ext cx="439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Any continuous function f</a:t>
            </a:r>
            <a:endParaRPr lang="zh-TW" altLang="en-US" sz="2800" dirty="0"/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>
            <p:extLst/>
          </p:nvPr>
        </p:nvGraphicFramePr>
        <p:xfrm>
          <a:off x="1805231" y="2579752"/>
          <a:ext cx="2342046" cy="63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56" name="方程式" r:id="rId5" imgW="850680" imgH="228600" progId="Equation.3">
                  <p:embed/>
                </p:oleObj>
              </mc:Choice>
              <mc:Fallback>
                <p:oleObj name="方程式" r:id="rId5" imgW="850680" imgH="22860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5231" y="2579752"/>
                        <a:ext cx="2342046" cy="63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874966" y="3364330"/>
            <a:ext cx="4390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Can be realized by a network with one hidden layer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65786" y="4430840"/>
            <a:ext cx="4220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(given </a:t>
            </a:r>
            <a:r>
              <a:rPr lang="en-US" altLang="zh-TW" sz="2800" b="1" dirty="0"/>
              <a:t>enough</a:t>
            </a:r>
            <a:r>
              <a:rPr lang="en-US" altLang="zh-TW" sz="2800" dirty="0"/>
              <a:t> hidden neurons)</a:t>
            </a:r>
            <a:endParaRPr lang="zh-TW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628650" y="5710687"/>
            <a:ext cx="788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通用函数近似定理：即使是二层神经网络，都可以以任意精度近似任意一个连续函数。</a:t>
            </a:r>
          </a:p>
        </p:txBody>
      </p:sp>
    </p:spTree>
    <p:extLst>
      <p:ext uri="{BB962C8B-B14F-4D97-AF65-F5344CB8AC3E}">
        <p14:creationId xmlns:p14="http://schemas.microsoft.com/office/powerpoint/2010/main" val="323011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52450" y="921881"/>
            <a:ext cx="3886200" cy="4351338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sz="2400" dirty="0"/>
              <a:t>Logic circuits consists of </a:t>
            </a:r>
            <a:r>
              <a:rPr lang="en-US" altLang="zh-TW" sz="2400" b="1" dirty="0">
                <a:solidFill>
                  <a:srgbClr val="0000FF"/>
                </a:solidFill>
              </a:rPr>
              <a:t>gates</a:t>
            </a:r>
          </a:p>
          <a:p>
            <a:r>
              <a:rPr lang="en-US" altLang="zh-TW" sz="2400" b="1" dirty="0">
                <a:solidFill>
                  <a:srgbClr val="00B050"/>
                </a:solidFill>
              </a:rPr>
              <a:t>A two layers of logic gates </a:t>
            </a:r>
            <a:r>
              <a:rPr lang="en-US" altLang="zh-TW" sz="2400" dirty="0"/>
              <a:t>can represent </a:t>
            </a:r>
            <a:r>
              <a:rPr lang="en-US" altLang="zh-TW" sz="2400" b="1" dirty="0"/>
              <a:t>any Boolean function.</a:t>
            </a:r>
          </a:p>
          <a:p>
            <a:r>
              <a:rPr lang="en-US" altLang="zh-TW" sz="2400" dirty="0"/>
              <a:t>Using multiple layers of logic gates to build some functions are much simpler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52950" y="921881"/>
            <a:ext cx="3886200" cy="4351338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r>
              <a:rPr lang="en-US" altLang="zh-TW" sz="2400" dirty="0"/>
              <a:t>Neural network consists of </a:t>
            </a:r>
            <a:r>
              <a:rPr lang="en-US" altLang="zh-TW" sz="2400" b="1" dirty="0">
                <a:solidFill>
                  <a:srgbClr val="0000FF"/>
                </a:solidFill>
              </a:rPr>
              <a:t>neurons</a:t>
            </a:r>
          </a:p>
          <a:p>
            <a:r>
              <a:rPr lang="en-US" altLang="zh-TW" sz="2400" b="1" dirty="0">
                <a:solidFill>
                  <a:srgbClr val="00B050"/>
                </a:solidFill>
              </a:rPr>
              <a:t>A hidden layer network </a:t>
            </a:r>
            <a:r>
              <a:rPr lang="en-US" altLang="zh-TW" sz="2400" dirty="0"/>
              <a:t>can represent </a:t>
            </a:r>
            <a:r>
              <a:rPr lang="en-US" altLang="zh-TW" sz="2400" b="1" dirty="0"/>
              <a:t>any continuous function.</a:t>
            </a:r>
          </a:p>
          <a:p>
            <a:r>
              <a:rPr lang="en-US" altLang="zh-TW" sz="2400" dirty="0"/>
              <a:t>Using multiple layers of neurons to represent some functions are much simpler</a:t>
            </a:r>
          </a:p>
          <a:p>
            <a:endParaRPr lang="en-US" altLang="zh-TW" sz="2400" dirty="0"/>
          </a:p>
          <a:p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865380" y="4478808"/>
            <a:ext cx="3260339" cy="461665"/>
            <a:chOff x="1074058" y="5946129"/>
            <a:chExt cx="3260339" cy="461665"/>
          </a:xfrm>
        </p:grpSpPr>
        <p:sp>
          <p:nvSpPr>
            <p:cNvPr id="6" name="矩形 5"/>
            <p:cNvSpPr/>
            <p:nvPr/>
          </p:nvSpPr>
          <p:spPr>
            <a:xfrm>
              <a:off x="1943101" y="5946129"/>
              <a:ext cx="2391296" cy="46166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altLang="zh-TW" sz="2400" dirty="0"/>
                <a:t>less gates needed</a:t>
              </a:r>
              <a:endParaRPr lang="zh-TW" altLang="en-US" sz="2400" dirty="0"/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1074058" y="5999293"/>
              <a:ext cx="754743" cy="35533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1431220" y="786945"/>
            <a:ext cx="212866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800" dirty="0"/>
              <a:t>Logic circuits </a:t>
            </a:r>
            <a:endParaRPr lang="zh-TW" altLang="en-US" sz="2800" dirty="0"/>
          </a:p>
        </p:txBody>
      </p:sp>
      <p:pic>
        <p:nvPicPr>
          <p:cNvPr id="78850" name="Picture 2" descr="http://www.labri.fr/perso/strandh/Teaching/AMP/Common/Strandh-Tutorial/exp-circuit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5165498"/>
            <a:ext cx="2792437" cy="15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374203" y="765016"/>
            <a:ext cx="2453107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800" dirty="0"/>
              <a:t>Neural network</a:t>
            </a:r>
            <a:endParaRPr lang="zh-TW" altLang="en-US" sz="2800" dirty="0"/>
          </a:p>
        </p:txBody>
      </p:sp>
      <p:sp>
        <p:nvSpPr>
          <p:cNvPr id="10" name="向右箭號 9"/>
          <p:cNvSpPr/>
          <p:nvPr/>
        </p:nvSpPr>
        <p:spPr>
          <a:xfrm>
            <a:off x="4188244" y="3450543"/>
            <a:ext cx="427231" cy="68217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4886910" y="4334501"/>
            <a:ext cx="2303734" cy="830997"/>
            <a:chOff x="927211" y="5784436"/>
            <a:chExt cx="2303734" cy="830997"/>
          </a:xfrm>
        </p:grpSpPr>
        <p:sp>
          <p:nvSpPr>
            <p:cNvPr id="14" name="矩形 13"/>
            <p:cNvSpPr/>
            <p:nvPr/>
          </p:nvSpPr>
          <p:spPr>
            <a:xfrm>
              <a:off x="1372536" y="5784436"/>
              <a:ext cx="1858409" cy="83099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zh-TW" sz="2400" dirty="0"/>
                <a:t>less parameters</a:t>
              </a:r>
              <a:endParaRPr lang="zh-TW" altLang="en-US" sz="2400" dirty="0"/>
            </a:p>
          </p:txBody>
        </p:sp>
        <p:sp>
          <p:nvSpPr>
            <p:cNvPr id="15" name="向右箭號 14"/>
            <p:cNvSpPr/>
            <p:nvPr/>
          </p:nvSpPr>
          <p:spPr>
            <a:xfrm>
              <a:off x="927211" y="6022265"/>
              <a:ext cx="403617" cy="35533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向右箭號 15"/>
          <p:cNvSpPr/>
          <p:nvPr/>
        </p:nvSpPr>
        <p:spPr>
          <a:xfrm>
            <a:off x="7243557" y="4572330"/>
            <a:ext cx="403617" cy="3553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7700087" y="4336772"/>
            <a:ext cx="1226226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less data?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71450" y="0"/>
            <a:ext cx="3610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Why Deep? Analogy</a:t>
            </a:r>
            <a:endParaRPr lang="zh-TW" altLang="en-US" sz="3200" b="1" i="1" u="sng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336" y="5361072"/>
            <a:ext cx="5696344" cy="137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4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26217" y="2617301"/>
            <a:ext cx="5940000" cy="14356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26468" y="4736078"/>
            <a:ext cx="2160000" cy="7110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154004" y="1225508"/>
            <a:ext cx="951870" cy="513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603224" y="3267468"/>
            <a:ext cx="1215431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8 layers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553549" y="2089406"/>
            <a:ext cx="141615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layers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099194" y="1065629"/>
            <a:ext cx="141615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22 layers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93548" y="6214211"/>
            <a:ext cx="246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AlexNet</a:t>
            </a:r>
            <a:r>
              <a:rPr lang="en-US" altLang="zh-TW" sz="2400" dirty="0"/>
              <a:t> (2012)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647336" y="6260151"/>
            <a:ext cx="1870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VGG (2014)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953756" y="6228240"/>
            <a:ext cx="2450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GoogleNet</a:t>
            </a:r>
            <a:r>
              <a:rPr lang="en-US" altLang="zh-TW" sz="2400" dirty="0"/>
              <a:t> (2014)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89648" y="4571387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16.4%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053233" y="401634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7.3%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527495" y="379050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6.7%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4796" y="1853463"/>
            <a:ext cx="2503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http://cs231n.stanford.edu/slides/winter1516_lecture8.pdf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369439" y="258408"/>
            <a:ext cx="5325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Deep = Many hidden layers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7190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29" y="-420596"/>
            <a:ext cx="454038" cy="64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24994" y="5398387"/>
            <a:ext cx="932400" cy="2253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62159" y="5773421"/>
            <a:ext cx="255600" cy="841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2876875" y="5136892"/>
            <a:ext cx="149627" cy="8064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37659" y="5927519"/>
            <a:ext cx="1449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AlexNet</a:t>
            </a:r>
            <a:r>
              <a:rPr lang="en-US" altLang="zh-TW" sz="2400" dirty="0"/>
              <a:t> (2012)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017258" y="5927518"/>
            <a:ext cx="1870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VGG </a:t>
            </a:r>
          </a:p>
          <a:p>
            <a:pPr algn="ctr"/>
            <a:r>
              <a:rPr lang="en-US" altLang="zh-TW" sz="2400" dirty="0"/>
              <a:t>(2014)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265704" y="5898489"/>
            <a:ext cx="245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GoogleNet</a:t>
            </a:r>
            <a:r>
              <a:rPr lang="en-US" altLang="zh-TW" sz="2400" dirty="0"/>
              <a:t> </a:t>
            </a:r>
          </a:p>
          <a:p>
            <a:pPr algn="ctr"/>
            <a:r>
              <a:rPr lang="en-US" altLang="zh-TW" sz="2400" dirty="0"/>
              <a:t>(2014)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588821" y="1715553"/>
            <a:ext cx="165214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152 layers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050100" y="4255315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3.57%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050100" y="5921899"/>
            <a:ext cx="245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Residual Net </a:t>
            </a:r>
          </a:p>
          <a:p>
            <a:pPr algn="ctr"/>
            <a:r>
              <a:rPr lang="en-US" altLang="zh-TW" sz="2400" dirty="0"/>
              <a:t>(2015)</a:t>
            </a:r>
            <a:endParaRPr lang="zh-TW" altLang="en-US" sz="2400" dirty="0"/>
          </a:p>
        </p:txBody>
      </p:sp>
      <p:grpSp>
        <p:nvGrpSpPr>
          <p:cNvPr id="2" name="群組 1"/>
          <p:cNvGrpSpPr/>
          <p:nvPr/>
        </p:nvGrpSpPr>
        <p:grpSpPr>
          <a:xfrm>
            <a:off x="7182194" y="1153594"/>
            <a:ext cx="1652144" cy="5620695"/>
            <a:chOff x="7182194" y="1153594"/>
            <a:chExt cx="1652144" cy="562069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78877" y="1640939"/>
              <a:ext cx="840310" cy="4276800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7458824" y="5943292"/>
              <a:ext cx="11575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Taipei</a:t>
              </a:r>
            </a:p>
            <a:p>
              <a:pPr algn="ctr"/>
              <a:r>
                <a:rPr lang="en-US" altLang="zh-TW" sz="2400" dirty="0"/>
                <a:t>101</a:t>
              </a:r>
              <a:endParaRPr lang="zh-TW" altLang="en-US" sz="2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7182194" y="1153594"/>
              <a:ext cx="1652144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101 layers</a:t>
              </a:r>
              <a:endParaRPr lang="zh-TW" altLang="en-US" sz="2400" dirty="0"/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224124" y="5529771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16.4%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828754" y="5289959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7.3%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318821" y="5301372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6.7%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69439" y="258408"/>
            <a:ext cx="5325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Deep = Many hidden layers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1132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Layer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 layer as the output layer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7848" y="2591477"/>
            <a:ext cx="285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Ordinary Layer</a:t>
            </a:r>
            <a:endParaRPr lang="zh-TW" altLang="en-US" sz="2400" b="1" i="1" u="sng" dirty="0"/>
          </a:p>
        </p:txBody>
      </p:sp>
      <p:cxnSp>
        <p:nvCxnSpPr>
          <p:cNvPr id="44" name="直線單箭頭接點 43"/>
          <p:cNvCxnSpPr/>
          <p:nvPr/>
        </p:nvCxnSpPr>
        <p:spPr>
          <a:xfrm flipV="1">
            <a:off x="1913277" y="4407407"/>
            <a:ext cx="1219201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913277" y="5293333"/>
            <a:ext cx="12192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1913277" y="3519428"/>
            <a:ext cx="12192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12"/>
          <p:cNvGraphicFramePr>
            <a:graphicFrameLocks noChangeAspect="1"/>
          </p:cNvGraphicFramePr>
          <p:nvPr>
            <p:extLst/>
          </p:nvPr>
        </p:nvGraphicFramePr>
        <p:xfrm>
          <a:off x="3232150" y="3219450"/>
          <a:ext cx="1382713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08" name="方程式" r:id="rId4" imgW="647640" imgH="228600" progId="Equation.3">
                  <p:embed/>
                </p:oleObj>
              </mc:Choice>
              <mc:Fallback>
                <p:oleObj name="方程式" r:id="rId4" imgW="647640" imgH="228600" progId="Equation.3">
                  <p:embed/>
                  <p:pic>
                    <p:nvPicPr>
                      <p:cNvPr id="4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2150" y="3219450"/>
                        <a:ext cx="1382713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2"/>
          <p:cNvGraphicFramePr>
            <a:graphicFrameLocks noChangeAspect="1"/>
          </p:cNvGraphicFramePr>
          <p:nvPr>
            <p:extLst/>
          </p:nvPr>
        </p:nvGraphicFramePr>
        <p:xfrm>
          <a:off x="3216275" y="4156075"/>
          <a:ext cx="143668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09" name="方程式" r:id="rId6" imgW="672840" imgH="228600" progId="Equation.3">
                  <p:embed/>
                </p:oleObj>
              </mc:Choice>
              <mc:Fallback>
                <p:oleObj name="方程式" r:id="rId6" imgW="672840" imgH="228600" progId="Equation.3">
                  <p:embed/>
                  <p:pic>
                    <p:nvPicPr>
                      <p:cNvPr id="4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4156075"/>
                        <a:ext cx="1436688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3230563" y="5022850"/>
          <a:ext cx="1409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10" name="方程式" r:id="rId8" imgW="660240" imgH="241200" progId="Equation.3">
                  <p:embed/>
                </p:oleObj>
              </mc:Choice>
              <mc:Fallback>
                <p:oleObj name="方程式" r:id="rId8" imgW="660240" imgH="24120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3" y="5022850"/>
                        <a:ext cx="1409700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直線單箭頭接點 49"/>
          <p:cNvCxnSpPr/>
          <p:nvPr/>
        </p:nvCxnSpPr>
        <p:spPr>
          <a:xfrm>
            <a:off x="688760" y="4414080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>
            <a:off x="688760" y="5300006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>
            <a:off x="688760" y="352610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橢圓 52"/>
          <p:cNvSpPr/>
          <p:nvPr/>
        </p:nvSpPr>
        <p:spPr>
          <a:xfrm>
            <a:off x="1322853" y="3228558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1322853" y="4116537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1322853" y="5002463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6" name="Object 12"/>
          <p:cNvGraphicFramePr>
            <a:graphicFrameLocks noChangeAspect="1"/>
          </p:cNvGraphicFramePr>
          <p:nvPr>
            <p:extLst/>
          </p:nvPr>
        </p:nvGraphicFramePr>
        <p:xfrm>
          <a:off x="363538" y="3267075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11" name="方程式" r:id="rId10" imgW="164880" imgH="228600" progId="Equation.3">
                  <p:embed/>
                </p:oleObj>
              </mc:Choice>
              <mc:Fallback>
                <p:oleObj name="方程式" r:id="rId10" imgW="164880" imgH="228600" progId="Equation.3">
                  <p:embed/>
                  <p:pic>
                    <p:nvPicPr>
                      <p:cNvPr id="5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3267075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12"/>
          <p:cNvGraphicFramePr>
            <a:graphicFrameLocks noChangeAspect="1"/>
          </p:cNvGraphicFramePr>
          <p:nvPr>
            <p:extLst/>
          </p:nvPr>
        </p:nvGraphicFramePr>
        <p:xfrm>
          <a:off x="328613" y="4154488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12" name="方程式" r:id="rId12" imgW="164880" imgH="228600" progId="Equation.3">
                  <p:embed/>
                </p:oleObj>
              </mc:Choice>
              <mc:Fallback>
                <p:oleObj name="方程式" r:id="rId12" imgW="164880" imgH="228600" progId="Equation.3">
                  <p:embed/>
                  <p:pic>
                    <p:nvPicPr>
                      <p:cNvPr id="5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4154488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2"/>
          <p:cNvGraphicFramePr>
            <a:graphicFrameLocks noChangeAspect="1"/>
          </p:cNvGraphicFramePr>
          <p:nvPr>
            <p:extLst/>
          </p:nvPr>
        </p:nvGraphicFramePr>
        <p:xfrm>
          <a:off x="361950" y="5002213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13" name="方程式" r:id="rId14" imgW="164880" imgH="241200" progId="Equation.3">
                  <p:embed/>
                </p:oleObj>
              </mc:Choice>
              <mc:Fallback>
                <p:oleObj name="方程式" r:id="rId14" imgW="164880" imgH="241200" progId="Equation.3">
                  <p:embed/>
                  <p:pic>
                    <p:nvPicPr>
                      <p:cNvPr id="5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002213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12"/>
          <p:cNvGraphicFramePr>
            <a:graphicFrameLocks noChangeAspect="1"/>
          </p:cNvGraphicFramePr>
          <p:nvPr>
            <p:extLst/>
          </p:nvPr>
        </p:nvGraphicFramePr>
        <p:xfrm>
          <a:off x="1468438" y="3395663"/>
          <a:ext cx="32385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14" name="方程式" r:id="rId16" imgW="152280" imgH="139680" progId="Equation.3">
                  <p:embed/>
                </p:oleObj>
              </mc:Choice>
              <mc:Fallback>
                <p:oleObj name="方程式" r:id="rId16" imgW="152280" imgH="139680" progId="Equation.3">
                  <p:embed/>
                  <p:pic>
                    <p:nvPicPr>
                      <p:cNvPr id="5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438" y="3395663"/>
                        <a:ext cx="323850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12"/>
          <p:cNvGraphicFramePr>
            <a:graphicFrameLocks noChangeAspect="1"/>
          </p:cNvGraphicFramePr>
          <p:nvPr>
            <p:extLst/>
          </p:nvPr>
        </p:nvGraphicFramePr>
        <p:xfrm>
          <a:off x="1457325" y="4286250"/>
          <a:ext cx="32543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15" name="方程式" r:id="rId18" imgW="152280" imgH="139680" progId="Equation.3">
                  <p:embed/>
                </p:oleObj>
              </mc:Choice>
              <mc:Fallback>
                <p:oleObj name="方程式" r:id="rId18" imgW="152280" imgH="139680" progId="Equation.3">
                  <p:embed/>
                  <p:pic>
                    <p:nvPicPr>
                      <p:cNvPr id="6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5" y="4286250"/>
                        <a:ext cx="32543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12"/>
          <p:cNvGraphicFramePr>
            <a:graphicFrameLocks noChangeAspect="1"/>
          </p:cNvGraphicFramePr>
          <p:nvPr>
            <p:extLst/>
          </p:nvPr>
        </p:nvGraphicFramePr>
        <p:xfrm>
          <a:off x="1489075" y="5159375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16" name="方程式" r:id="rId20" imgW="152280" imgH="139680" progId="Equation.3">
                  <p:embed/>
                </p:oleObj>
              </mc:Choice>
              <mc:Fallback>
                <p:oleObj name="方程式" r:id="rId20" imgW="152280" imgH="139680" progId="Equation.3">
                  <p:embed/>
                  <p:pic>
                    <p:nvPicPr>
                      <p:cNvPr id="6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5159375"/>
                        <a:ext cx="32702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5133419" y="3601399"/>
            <a:ext cx="3381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 general, the output of network can be any value.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133419" y="4711623"/>
            <a:ext cx="372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May not be easy to interpret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14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532460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789109" y="2152555"/>
            <a:ext cx="7565781" cy="858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9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996848" y="3041686"/>
            <a:ext cx="5556352" cy="35242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688760" y="4414080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88760" y="5300006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688760" y="352610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 layer as the output layer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1322853" y="3228558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322853" y="4116537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322853" y="5002463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363538" y="3267075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64" name="方程式" r:id="rId4" imgW="164880" imgH="228600" progId="Equation.3">
                  <p:embed/>
                </p:oleObj>
              </mc:Choice>
              <mc:Fallback>
                <p:oleObj name="方程式" r:id="rId4" imgW="164880" imgH="228600" progId="Equation.3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3267075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328613" y="4154488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65" name="方程式" r:id="rId6" imgW="164880" imgH="228600" progId="Equation.3">
                  <p:embed/>
                </p:oleObj>
              </mc:Choice>
              <mc:Fallback>
                <p:oleObj name="方程式" r:id="rId6" imgW="164880" imgH="22860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4154488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361950" y="5002213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66" name="方程式" r:id="rId8" imgW="164880" imgH="241200" progId="Equation.3">
                  <p:embed/>
                </p:oleObj>
              </mc:Choice>
              <mc:Fallback>
                <p:oleObj name="方程式" r:id="rId8" imgW="164880" imgH="24120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002213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2084351" y="2455419"/>
            <a:ext cx="3614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err="1"/>
              <a:t>Softmax</a:t>
            </a:r>
            <a:r>
              <a:rPr lang="en-US" altLang="zh-TW" sz="2400" b="1" i="1" u="sng" dirty="0"/>
              <a:t> Layer</a:t>
            </a:r>
            <a:endParaRPr lang="zh-TW" altLang="en-US" sz="2400" b="1" i="1" u="sng" dirty="0"/>
          </a:p>
        </p:txBody>
      </p:sp>
      <p:graphicFrame>
        <p:nvGraphicFramePr>
          <p:cNvPr id="41" name="Object 12"/>
          <p:cNvGraphicFramePr>
            <a:graphicFrameLocks noChangeAspect="1"/>
          </p:cNvGraphicFramePr>
          <p:nvPr>
            <p:extLst/>
          </p:nvPr>
        </p:nvGraphicFramePr>
        <p:xfrm>
          <a:off x="1507910" y="3395699"/>
          <a:ext cx="24288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67" name="方程式" r:id="rId10" imgW="114120" imgH="139680" progId="Equation.3">
                  <p:embed/>
                </p:oleObj>
              </mc:Choice>
              <mc:Fallback>
                <p:oleObj name="方程式" r:id="rId10" imgW="114120" imgH="139680" progId="Equation.3">
                  <p:embed/>
                  <p:pic>
                    <p:nvPicPr>
                      <p:cNvPr id="4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7910" y="3395699"/>
                        <a:ext cx="24288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2"/>
          <p:cNvGraphicFramePr>
            <a:graphicFrameLocks noChangeAspect="1"/>
          </p:cNvGraphicFramePr>
          <p:nvPr>
            <p:extLst/>
          </p:nvPr>
        </p:nvGraphicFramePr>
        <p:xfrm>
          <a:off x="1498385" y="4286286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68" name="方程式" r:id="rId12" imgW="114120" imgH="139680" progId="Equation.3">
                  <p:embed/>
                </p:oleObj>
              </mc:Choice>
              <mc:Fallback>
                <p:oleObj name="方程式" r:id="rId12" imgW="114120" imgH="139680" progId="Equation.3">
                  <p:embed/>
                  <p:pic>
                    <p:nvPicPr>
                      <p:cNvPr id="4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385" y="4286286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1530135" y="5159411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69" name="方程式" r:id="rId14" imgW="114120" imgH="139680" progId="Equation.3">
                  <p:embed/>
                </p:oleObj>
              </mc:Choice>
              <mc:Fallback>
                <p:oleObj name="方程式" r:id="rId14" imgW="114120" imgH="13968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135" y="5159411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直線單箭頭接點 43"/>
          <p:cNvCxnSpPr/>
          <p:nvPr/>
        </p:nvCxnSpPr>
        <p:spPr>
          <a:xfrm flipV="1">
            <a:off x="1917939" y="4414082"/>
            <a:ext cx="118291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917939" y="5300006"/>
            <a:ext cx="17353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1917939" y="3526101"/>
            <a:ext cx="5043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2487613" y="3186113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70" name="方程式" r:id="rId16" imgW="203040" imgH="228600" progId="Equation.3">
                  <p:embed/>
                </p:oleObj>
              </mc:Choice>
              <mc:Fallback>
                <p:oleObj name="方程式" r:id="rId16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613" y="3186113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3205163" y="4127500"/>
          <a:ext cx="43338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71" name="方程式" r:id="rId18" imgW="203040" imgH="228600" progId="Equation.3">
                  <p:embed/>
                </p:oleObj>
              </mc:Choice>
              <mc:Fallback>
                <p:oleObj name="方程式" r:id="rId18" imgW="203040" imgH="22860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63" y="4127500"/>
                        <a:ext cx="433387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/>
          </p:nvPr>
        </p:nvGraphicFramePr>
        <p:xfrm>
          <a:off x="3748088" y="5011738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72" name="方程式" r:id="rId20" imgW="203040" imgH="228600" progId="Equation.3">
                  <p:embed/>
                </p:oleObj>
              </mc:Choice>
              <mc:Fallback>
                <p:oleObj name="方程式" r:id="rId20" imgW="203040" imgH="228600" progId="Equation.3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5011738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群組 26"/>
          <p:cNvGrpSpPr/>
          <p:nvPr/>
        </p:nvGrpSpPr>
        <p:grpSpPr>
          <a:xfrm>
            <a:off x="3055803" y="5833131"/>
            <a:ext cx="520319" cy="520319"/>
            <a:chOff x="3342651" y="3507082"/>
            <a:chExt cx="520319" cy="520319"/>
          </a:xfrm>
        </p:grpSpPr>
        <p:sp>
          <p:nvSpPr>
            <p:cNvPr id="28" name="矩形 27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073" name="方程式" r:id="rId22" imgW="139680" imgH="139680" progId="Equation.3">
                    <p:embed/>
                  </p:oleObj>
                </mc:Choice>
                <mc:Fallback>
                  <p:oleObj name="方程式" r:id="rId22" imgW="139680" imgH="139680" progId="Equation.3">
                    <p:embed/>
                    <p:pic>
                      <p:nvPicPr>
                        <p:cNvPr id="2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" name="Object 12"/>
          <p:cNvGraphicFramePr>
            <a:graphicFrameLocks noChangeAspect="1"/>
          </p:cNvGraphicFramePr>
          <p:nvPr>
            <p:extLst/>
          </p:nvPr>
        </p:nvGraphicFramePr>
        <p:xfrm>
          <a:off x="6986588" y="3065463"/>
          <a:ext cx="203200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74" name="方程式" r:id="rId24" imgW="952200" imgH="444240" progId="Equation.3">
                  <p:embed/>
                </p:oleObj>
              </mc:Choice>
              <mc:Fallback>
                <p:oleObj name="方程式" r:id="rId24" imgW="952200" imgH="444240" progId="Equation.3">
                  <p:embed/>
                  <p:pic>
                    <p:nvPicPr>
                      <p:cNvPr id="3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6588" y="3065463"/>
                        <a:ext cx="2032000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2"/>
          <p:cNvGraphicFramePr>
            <a:graphicFrameLocks noChangeAspect="1"/>
          </p:cNvGraphicFramePr>
          <p:nvPr>
            <p:extLst/>
          </p:nvPr>
        </p:nvGraphicFramePr>
        <p:xfrm>
          <a:off x="3636963" y="5624513"/>
          <a:ext cx="86836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75" name="方程式" r:id="rId26" imgW="406080" imgH="444240" progId="Equation.3">
                  <p:embed/>
                </p:oleObj>
              </mc:Choice>
              <mc:Fallback>
                <p:oleObj name="方程式" r:id="rId26" imgW="406080" imgH="444240" progId="Equation.3">
                  <p:embed/>
                  <p:pic>
                    <p:nvPicPr>
                      <p:cNvPr id="3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5624513"/>
                        <a:ext cx="868362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群組 39"/>
          <p:cNvGrpSpPr/>
          <p:nvPr/>
        </p:nvGrpSpPr>
        <p:grpSpPr>
          <a:xfrm>
            <a:off x="4604781" y="3290494"/>
            <a:ext cx="520319" cy="520319"/>
            <a:chOff x="3342651" y="3507082"/>
            <a:chExt cx="520319" cy="520319"/>
          </a:xfrm>
        </p:grpSpPr>
        <p:sp>
          <p:nvSpPr>
            <p:cNvPr id="50" name="矩形 49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214" y="3562455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076" name="方程式" r:id="rId28" imgW="126720" imgH="126720" progId="Equation.3">
                    <p:embed/>
                  </p:oleObj>
                </mc:Choice>
                <mc:Fallback>
                  <p:oleObj name="方程式" r:id="rId28" imgW="126720" imgH="126720" progId="Equation.3">
                    <p:embed/>
                    <p:pic>
                      <p:nvPicPr>
                        <p:cNvPr id="5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214" y="3562455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2" name="群組 51"/>
          <p:cNvGrpSpPr/>
          <p:nvPr/>
        </p:nvGrpSpPr>
        <p:grpSpPr>
          <a:xfrm>
            <a:off x="5253394" y="4193274"/>
            <a:ext cx="520319" cy="520319"/>
            <a:chOff x="3342651" y="3507082"/>
            <a:chExt cx="520319" cy="520319"/>
          </a:xfrm>
        </p:grpSpPr>
        <p:sp>
          <p:nvSpPr>
            <p:cNvPr id="53" name="矩形 52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978" y="3563248"/>
            <a:ext cx="34925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077" name="方程式" r:id="rId30" imgW="126720" imgH="126720" progId="Equation.3">
                    <p:embed/>
                  </p:oleObj>
                </mc:Choice>
                <mc:Fallback>
                  <p:oleObj name="方程式" r:id="rId30" imgW="126720" imgH="126720" progId="Equation.3">
                    <p:embed/>
                    <p:pic>
                      <p:nvPicPr>
                        <p:cNvPr id="5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978" y="3563248"/>
                          <a:ext cx="349250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群組 54"/>
          <p:cNvGrpSpPr/>
          <p:nvPr/>
        </p:nvGrpSpPr>
        <p:grpSpPr>
          <a:xfrm>
            <a:off x="5909505" y="5095715"/>
            <a:ext cx="520319" cy="520319"/>
            <a:chOff x="3342651" y="3507082"/>
            <a:chExt cx="520319" cy="520319"/>
          </a:xfrm>
        </p:grpSpPr>
        <p:sp>
          <p:nvSpPr>
            <p:cNvPr id="56" name="矩形 55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002" y="3562263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078" name="方程式" r:id="rId32" imgW="126720" imgH="126720" progId="Equation.3">
                    <p:embed/>
                  </p:oleObj>
                </mc:Choice>
                <mc:Fallback>
                  <p:oleObj name="方程式" r:id="rId32" imgW="126720" imgH="12672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002" y="3562263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58" name="直線單箭頭接點 57"/>
          <p:cNvCxnSpPr/>
          <p:nvPr/>
        </p:nvCxnSpPr>
        <p:spPr>
          <a:xfrm>
            <a:off x="2103903" y="3545151"/>
            <a:ext cx="0" cy="254814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103903" y="6074241"/>
            <a:ext cx="9116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2422310" y="4435511"/>
            <a:ext cx="0" cy="166610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2705558" y="5300006"/>
            <a:ext cx="0" cy="77787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2999138" y="3519094"/>
            <a:ext cx="1605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>
            <a:off x="3653302" y="4435511"/>
            <a:ext cx="160009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5135520" y="3525874"/>
            <a:ext cx="17558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>
            <a:off x="5815740" y="4435511"/>
            <a:ext cx="10756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6410690" y="5288177"/>
            <a:ext cx="4807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>
            <a:off x="4889762" y="3825244"/>
            <a:ext cx="0" cy="22394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5513553" y="4687345"/>
            <a:ext cx="0" cy="141427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6156090" y="5575575"/>
            <a:ext cx="0" cy="52604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>
            <a:off x="4464197" y="6074241"/>
            <a:ext cx="1710943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endCxn id="56" idx="1"/>
          </p:cNvCxnSpPr>
          <p:nvPr/>
        </p:nvCxnSpPr>
        <p:spPr>
          <a:xfrm>
            <a:off x="4158584" y="5336674"/>
            <a:ext cx="1750921" cy="192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683976" y="3083152"/>
            <a:ext cx="493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83703" y="4873349"/>
            <a:ext cx="461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67417" y="3999478"/>
            <a:ext cx="528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3561227" y="4030727"/>
            <a:ext cx="665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2.7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2964737" y="309137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20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4104192" y="4844655"/>
            <a:ext cx="1036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0.05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550146" y="3036238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0.88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6573941" y="3922105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0.12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6638581" y="4759044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≈</a:t>
            </a:r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6805802" y="1431015"/>
                <a:ext cx="2221716" cy="12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i="1" u="sng" dirty="0"/>
                  <a:t>Probability</a:t>
                </a:r>
                <a:r>
                  <a:rPr lang="en-US" altLang="zh-TW" sz="2400" dirty="0"/>
                  <a:t>: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1&gt;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TW" sz="2400" dirty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02" y="1431015"/>
                <a:ext cx="2221716" cy="1200650"/>
              </a:xfrm>
              <a:prstGeom prst="rect">
                <a:avLst/>
              </a:prstGeom>
              <a:blipFill rotWithShape="0">
                <a:blip r:embed="rId34"/>
                <a:stretch>
                  <a:fillRect l="-5753" t="-4061" b="-74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Object 12"/>
          <p:cNvGraphicFramePr>
            <a:graphicFrameLocks noChangeAspect="1"/>
          </p:cNvGraphicFramePr>
          <p:nvPr>
            <p:extLst/>
          </p:nvPr>
        </p:nvGraphicFramePr>
        <p:xfrm>
          <a:off x="6953250" y="3997325"/>
          <a:ext cx="20859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79" name="方程式" r:id="rId35" imgW="977760" imgH="444240" progId="Equation.3">
                  <p:embed/>
                </p:oleObj>
              </mc:Choice>
              <mc:Fallback>
                <p:oleObj name="方程式" r:id="rId35" imgW="977760" imgH="444240" progId="Equation.3">
                  <p:embed/>
                  <p:pic>
                    <p:nvPicPr>
                      <p:cNvPr id="6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0" y="3997325"/>
                        <a:ext cx="2085975" cy="947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2"/>
          <p:cNvGraphicFramePr>
            <a:graphicFrameLocks noChangeAspect="1"/>
          </p:cNvGraphicFramePr>
          <p:nvPr>
            <p:extLst/>
          </p:nvPr>
        </p:nvGraphicFramePr>
        <p:xfrm>
          <a:off x="6943725" y="4926013"/>
          <a:ext cx="20605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80" name="方程式" r:id="rId37" imgW="965160" imgH="444240" progId="Equation.3">
                  <p:embed/>
                </p:oleObj>
              </mc:Choice>
              <mc:Fallback>
                <p:oleObj name="方程式" r:id="rId37" imgW="965160" imgH="444240" progId="Equation.3">
                  <p:embed/>
                  <p:pic>
                    <p:nvPicPr>
                      <p:cNvPr id="6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3725" y="4926013"/>
                        <a:ext cx="2060575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200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Input</a:t>
            </a:r>
            <a:endParaRPr lang="zh-TW" altLang="en-US" sz="3200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Output</a:t>
            </a:r>
            <a:endParaRPr lang="zh-TW" altLang="en-US" sz="3200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33" y="3309806"/>
            <a:ext cx="2130022" cy="2116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336292" y="541328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 x 16 = 256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448638" y="300672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517026" y="372441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522844" y="315409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3535543" y="3058840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32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5543" y="3058840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540839" y="3641569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33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839" y="3641569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526551" y="512217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3454628" y="5025409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34" name="方程式" r:id="rId9" imgW="253800" imgH="228600" progId="Equation.3">
                  <p:embed/>
                </p:oleObj>
              </mc:Choice>
              <mc:Fallback>
                <p:oleObj name="方程式" r:id="rId9" imgW="253800" imgH="22860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628" y="5025409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 rot="5400000">
            <a:off x="3402483" y="440711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7" name="手繪多邊形 16"/>
          <p:cNvSpPr/>
          <p:nvPr/>
        </p:nvSpPr>
        <p:spPr>
          <a:xfrm>
            <a:off x="1214665" y="3068121"/>
            <a:ext cx="2305050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 17"/>
          <p:cNvSpPr/>
          <p:nvPr/>
        </p:nvSpPr>
        <p:spPr>
          <a:xfrm>
            <a:off x="1348015" y="3241062"/>
            <a:ext cx="2171700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 18"/>
          <p:cNvSpPr/>
          <p:nvPr/>
        </p:nvSpPr>
        <p:spPr>
          <a:xfrm>
            <a:off x="3081565" y="5284171"/>
            <a:ext cx="463550" cy="243308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371218" y="5765880"/>
            <a:ext cx="166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Ink → 1</a:t>
            </a:r>
          </a:p>
          <a:p>
            <a:r>
              <a:rPr lang="en-US" altLang="zh-TW" sz="2400" dirty="0"/>
              <a:t>No ink → 0</a:t>
            </a:r>
            <a:endParaRPr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5179092" y="2822199"/>
            <a:ext cx="642352" cy="2642877"/>
            <a:chOff x="7142066" y="1987121"/>
            <a:chExt cx="642352" cy="2642877"/>
          </a:xfrm>
        </p:grpSpPr>
        <p:sp>
          <p:nvSpPr>
            <p:cNvPr id="21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5106944" y="5737345"/>
            <a:ext cx="3566686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Each dimension represents the confidence of a digit.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6048212" y="2883754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055521" y="3665036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055521" y="4939005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6188216" y="432180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2" name="矩形 31"/>
          <p:cNvSpPr/>
          <p:nvPr/>
        </p:nvSpPr>
        <p:spPr>
          <a:xfrm>
            <a:off x="5115795" y="2944663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115795" y="3669068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5096948" y="4938330"/>
            <a:ext cx="656740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5007951" y="3577013"/>
            <a:ext cx="1950970" cy="640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006627" y="3813785"/>
            <a:ext cx="1940923" cy="9033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The image is  “2”</a:t>
            </a:r>
            <a:endParaRPr lang="zh-TW" altLang="en-US" sz="2800" dirty="0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1726" y="529322"/>
            <a:ext cx="3355824" cy="88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7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788413"/>
            <a:ext cx="7886700" cy="4351338"/>
          </a:xfrm>
        </p:spPr>
        <p:txBody>
          <a:bodyPr/>
          <a:lstStyle/>
          <a:p>
            <a:r>
              <a:rPr lang="en-US" altLang="zh-TW" dirty="0"/>
              <a:t>Handwriting Digit Recognition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933" y="3170126"/>
            <a:ext cx="1602442" cy="15922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25017" y="3184640"/>
            <a:ext cx="2034073" cy="15167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Machine</a:t>
            </a:r>
            <a:endParaRPr lang="zh-TW" altLang="en-US" sz="2800" dirty="0"/>
          </a:p>
        </p:txBody>
      </p:sp>
      <p:sp>
        <p:nvSpPr>
          <p:cNvPr id="8" name="向右箭號 7"/>
          <p:cNvSpPr/>
          <p:nvPr/>
        </p:nvSpPr>
        <p:spPr>
          <a:xfrm>
            <a:off x="3095815" y="3530444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951758" y="3540310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666447" y="3671695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“2”</a:t>
            </a:r>
            <a:endParaRPr lang="zh-TW" altLang="en-US" sz="3200" dirty="0"/>
          </a:p>
        </p:txBody>
      </p:sp>
      <p:grpSp>
        <p:nvGrpSpPr>
          <p:cNvPr id="6" name="群組 5"/>
          <p:cNvGrpSpPr/>
          <p:nvPr/>
        </p:nvGrpSpPr>
        <p:grpSpPr>
          <a:xfrm>
            <a:off x="2462115" y="2538616"/>
            <a:ext cx="600084" cy="2625052"/>
            <a:chOff x="2462115" y="2538616"/>
            <a:chExt cx="600084" cy="2625052"/>
          </a:xfrm>
        </p:grpSpPr>
        <p:sp>
          <p:nvSpPr>
            <p:cNvPr id="12" name="矩形 11"/>
            <p:cNvSpPr/>
            <p:nvPr/>
          </p:nvSpPr>
          <p:spPr>
            <a:xfrm>
              <a:off x="2462115" y="253861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530503" y="325630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536321" y="268598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549020" y="2590730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53" name="方程式" r:id="rId5" imgW="152280" imgH="215640" progId="Equation.3">
                    <p:embed/>
                  </p:oleObj>
                </mc:Choice>
                <mc:Fallback>
                  <p:oleObj name="方程式" r:id="rId5" imgW="152280" imgH="215640" progId="Equation.3">
                    <p:embed/>
                    <p:pic>
                      <p:nvPicPr>
                        <p:cNvPr id="1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9020" y="2590730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554316" y="3173459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54" name="方程式" r:id="rId7" imgW="164880" imgH="215640" progId="Equation.3">
                    <p:embed/>
                  </p:oleObj>
                </mc:Choice>
                <mc:Fallback>
                  <p:oleObj name="方程式" r:id="rId7" imgW="164880" imgH="215640" progId="Equation.3">
                    <p:embed/>
                    <p:pic>
                      <p:nvPicPr>
                        <p:cNvPr id="1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4316" y="3173459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矩形 16"/>
            <p:cNvSpPr/>
            <p:nvPr/>
          </p:nvSpPr>
          <p:spPr>
            <a:xfrm>
              <a:off x="2540028" y="4654066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468105" y="4557299"/>
            <a:ext cx="544512" cy="488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55" name="方程式" r:id="rId9" imgW="253800" imgH="228600" progId="Equation.3">
                    <p:embed/>
                  </p:oleObj>
                </mc:Choice>
                <mc:Fallback>
                  <p:oleObj name="方程式" r:id="rId9" imgW="253800" imgH="228600" progId="Equation.3">
                    <p:embed/>
                    <p:pic>
                      <p:nvPicPr>
                        <p:cNvPr id="1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8105" y="4557299"/>
                          <a:ext cx="544512" cy="4889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文字方塊 18"/>
            <p:cNvSpPr txBox="1"/>
            <p:nvPr/>
          </p:nvSpPr>
          <p:spPr>
            <a:xfrm rot="5400000">
              <a:off x="2415960" y="393900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789662" y="2501358"/>
            <a:ext cx="642352" cy="2642877"/>
            <a:chOff x="7142066" y="1987121"/>
            <a:chExt cx="642352" cy="2642877"/>
          </a:xfrm>
        </p:grpSpPr>
        <p:sp>
          <p:nvSpPr>
            <p:cNvPr id="21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7460863" y="2572114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468172" y="3353396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468172" y="4627365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7600867" y="401016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408956" y="4728735"/>
            <a:ext cx="2932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What is needed is a function ……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668125" y="5484126"/>
            <a:ext cx="2086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Input: </a:t>
            </a:r>
          </a:p>
          <a:p>
            <a:pPr algn="ctr"/>
            <a:r>
              <a:rPr lang="en-US" altLang="zh-TW" sz="2400" dirty="0"/>
              <a:t>256-dim vector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962262" y="5494979"/>
            <a:ext cx="215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 </a:t>
            </a:r>
          </a:p>
          <a:p>
            <a:pPr algn="ctr"/>
            <a:r>
              <a:rPr lang="en-US" altLang="zh-TW" sz="2400" dirty="0"/>
              <a:t>10-dim vector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4074432" y="3530444"/>
            <a:ext cx="1609082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Neural</a:t>
            </a:r>
          </a:p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9111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0" grpId="0"/>
      <p:bldP spid="11" grpId="0"/>
      <p:bldP spid="31" grpId="0"/>
      <p:bldP spid="33" grpId="0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圖片 1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95" y="2880668"/>
            <a:ext cx="1602442" cy="1592235"/>
          </a:xfrm>
          <a:prstGeom prst="rect">
            <a:avLst/>
          </a:prstGeom>
        </p:spPr>
      </p:pic>
      <p:sp>
        <p:nvSpPr>
          <p:cNvPr id="64" name="文字方塊 63"/>
          <p:cNvSpPr txBox="1"/>
          <p:nvPr/>
        </p:nvSpPr>
        <p:spPr>
          <a:xfrm>
            <a:off x="5837170" y="482449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883916" y="5172079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844836" y="352480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21462" y="225251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20750" y="4829478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Input Layer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93976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138018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433736" y="3273292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543052" y="4519182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09852" y="2494489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389850" y="297020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395668" y="239987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08367" y="230462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77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367" y="230462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13663" y="288735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78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663" y="288735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332137" y="1770729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399375" y="43679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397000" y="4271963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79" name="方程式" r:id="rId9" imgW="190440" imgH="228600" progId="Equation.3">
                  <p:embed/>
                </p:oleObj>
              </mc:Choice>
              <mc:Fallback>
                <p:oleObj name="方程式" r:id="rId9" imgW="1904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4271963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275307" y="365290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657035" y="1770729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868381" y="1770729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00123" y="219186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07072" y="295284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636088" y="416818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166542" y="2522953"/>
            <a:ext cx="753037" cy="2013721"/>
            <a:chOff x="3166542" y="2522953"/>
            <a:chExt cx="753037" cy="2013721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75833" y="25229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78175" y="252295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75833" y="252295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75833" y="252295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78175" y="330152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66542" y="252295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66542" y="330152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742275" y="2522953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738568" y="2571327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738568" y="2571327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766088" y="2522953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732750" y="3141656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732750" y="3141656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04247" y="2522953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777878" y="3301523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777878" y="4516129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群組 81"/>
          <p:cNvGrpSpPr/>
          <p:nvPr/>
        </p:nvGrpSpPr>
        <p:grpSpPr>
          <a:xfrm>
            <a:off x="5357094" y="2515814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2263612" y="1770729"/>
            <a:ext cx="4874405" cy="38847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文字方塊 83"/>
          <p:cNvSpPr txBox="1"/>
          <p:nvPr/>
        </p:nvSpPr>
        <p:spPr>
          <a:xfrm>
            <a:off x="7339971" y="3407164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“2”</a:t>
            </a:r>
            <a:endParaRPr lang="zh-TW" altLang="en-US" sz="3200" dirty="0"/>
          </a:p>
        </p:txBody>
      </p:sp>
      <p:grpSp>
        <p:nvGrpSpPr>
          <p:cNvPr id="85" name="群組 84"/>
          <p:cNvGrpSpPr/>
          <p:nvPr/>
        </p:nvGrpSpPr>
        <p:grpSpPr>
          <a:xfrm>
            <a:off x="7463186" y="2236827"/>
            <a:ext cx="642352" cy="2642877"/>
            <a:chOff x="7142066" y="1987121"/>
            <a:chExt cx="642352" cy="2642877"/>
          </a:xfrm>
        </p:grpSpPr>
        <p:sp>
          <p:nvSpPr>
            <p:cNvPr id="86" name="矩形 85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文字方塊 86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91" name="文字方塊 90"/>
          <p:cNvSpPr txBox="1"/>
          <p:nvPr/>
        </p:nvSpPr>
        <p:spPr>
          <a:xfrm>
            <a:off x="8134387" y="2307583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8141696" y="3088865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8141696" y="4362834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94" name="文字方塊 93"/>
          <p:cNvSpPr txBox="1"/>
          <p:nvPr/>
        </p:nvSpPr>
        <p:spPr>
          <a:xfrm rot="5400000">
            <a:off x="8274391" y="374563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2417274" y="2975930"/>
            <a:ext cx="4608618" cy="138499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 function set containing the candidates for </a:t>
            </a:r>
          </a:p>
          <a:p>
            <a:pPr algn="ctr"/>
            <a:r>
              <a:rPr lang="en-US" altLang="zh-TW" sz="2800" dirty="0"/>
              <a:t>Handwriting Digit Recognition</a:t>
            </a:r>
            <a:endParaRPr lang="zh-TW" altLang="en-US" sz="28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1393757" y="5761357"/>
            <a:ext cx="6625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You need to decide the network structure to let a good function in your function set.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9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1" grpId="0" animBg="1"/>
      <p:bldP spid="92" grpId="0" animBg="1"/>
      <p:bldP spid="93" grpId="0" animBg="1"/>
      <p:bldP spid="94" grpId="0"/>
      <p:bldP spid="83" grpId="0" animBg="1"/>
      <p:bldP spid="5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FAQ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00462"/>
          </a:xfrm>
        </p:spPr>
        <p:txBody>
          <a:bodyPr>
            <a:normAutofit lnSpcReduction="10000"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Q: How many layers? How many neurons for each layer?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Q: Can we design the network structure?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Q: Can the structure be automatically determined?</a:t>
            </a:r>
          </a:p>
          <a:p>
            <a:pPr lvl="1"/>
            <a:r>
              <a:rPr lang="en-US" altLang="zh-TW" dirty="0"/>
              <a:t>Yes, but not widely studied yet.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061" y="222703"/>
            <a:ext cx="4455289" cy="24334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2343975" y="3331693"/>
            <a:ext cx="5731531" cy="557881"/>
            <a:chOff x="1729539" y="2853872"/>
            <a:chExt cx="5731531" cy="557881"/>
          </a:xfrm>
        </p:grpSpPr>
        <p:sp>
          <p:nvSpPr>
            <p:cNvPr id="7" name="文字方塊 6"/>
            <p:cNvSpPr txBox="1"/>
            <p:nvPr/>
          </p:nvSpPr>
          <p:spPr>
            <a:xfrm>
              <a:off x="1729539" y="2888533"/>
              <a:ext cx="2446855" cy="5232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Trial and Error</a:t>
              </a:r>
              <a:endParaRPr lang="zh-TW" altLang="en-US" sz="28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014215" y="2882998"/>
              <a:ext cx="2446855" cy="5232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Intuition</a:t>
              </a:r>
              <a:endParaRPr lang="zh-TW" altLang="en-US" sz="28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244315" y="2853872"/>
              <a:ext cx="688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+</a:t>
              </a:r>
              <a:endParaRPr lang="zh-TW" altLang="en-US" sz="2800" dirty="0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2343975" y="4462312"/>
            <a:ext cx="5661974" cy="52322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CNN, RNN, </a:t>
            </a:r>
            <a:r>
              <a:rPr lang="en-US" altLang="zh-TW" sz="2800" dirty="0" err="1" smtClean="0"/>
              <a:t>BiLSTM</a:t>
            </a:r>
            <a:r>
              <a:rPr lang="en-US" altLang="zh-TW" sz="2800" dirty="0" smtClean="0"/>
              <a:t>, Transformer…..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4579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796218" y="3561275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61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Preparing training data: images and their labels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47089" y="5414706"/>
            <a:ext cx="5049822" cy="9054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The learning target is defined on the training data.</a:t>
            </a:r>
            <a:endParaRPr lang="zh-TW" altLang="en-US" sz="2800" dirty="0"/>
          </a:p>
        </p:txBody>
      </p:sp>
      <p:pic>
        <p:nvPicPr>
          <p:cNvPr id="5" name="圖片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94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圖片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40987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圖片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65880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圖片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90772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圖片 8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515051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圖片 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140987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圖片 10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766923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圖片 11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392858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文字方塊 12"/>
          <p:cNvSpPr txBox="1"/>
          <p:nvPr/>
        </p:nvSpPr>
        <p:spPr>
          <a:xfrm>
            <a:off x="2232965" y="297469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“5”</a:t>
            </a:r>
            <a:endParaRPr lang="zh-TW" altLang="en-US" sz="28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858901" y="296314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“0”</a:t>
            </a:r>
            <a:endParaRPr lang="zh-TW" altLang="en-US" sz="28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509359" y="296314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“4”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126536" y="2960615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128622" y="4324036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“3”</a:t>
            </a:r>
            <a:endParaRPr lang="zh-TW" altLang="en-US" sz="28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511445" y="4350478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860987" y="4329092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“2”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235051" y="4350478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“9”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538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5888108" y="1690666"/>
            <a:ext cx="688973" cy="26405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Target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4" y="2024647"/>
            <a:ext cx="2130022" cy="2116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65433" y="412812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 x 16 = 256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3925982" y="169392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2742879" y="172156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2811267" y="243926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2817085" y="186893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2829784" y="177368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04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9784" y="177368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/>
          </p:nvPr>
        </p:nvGraphicFramePr>
        <p:xfrm>
          <a:off x="2835080" y="235641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05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080" y="235641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4023092" y="170492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4025434" y="248349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4013801" y="37115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4011054" y="313380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2820792" y="383701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2748869" y="3740250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06" name="方程式" r:id="rId9" imgW="253800" imgH="228600" progId="Equation.3">
                  <p:embed/>
                </p:oleObj>
              </mc:Choice>
              <mc:Fallback>
                <p:oleObj name="方程式" r:id="rId9" imgW="253800" imgH="2286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869" y="3740250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2696724" y="31219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5250299" y="164634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5267922" y="243184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5280102" y="368813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5" name="直線單箭頭接點 74"/>
          <p:cNvCxnSpPr/>
          <p:nvPr/>
        </p:nvCxnSpPr>
        <p:spPr>
          <a:xfrm>
            <a:off x="4597250" y="199200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4597250" y="278375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4587959" y="400572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V="1">
            <a:off x="4599592" y="199200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>
            <a:off x="4597250" y="199200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>
            <a:off x="4597250" y="199200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>
            <a:off x="4599592" y="277057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 flipV="1">
            <a:off x="4587959" y="199200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/>
          <p:nvPr/>
        </p:nvCxnSpPr>
        <p:spPr>
          <a:xfrm flipV="1">
            <a:off x="4587959" y="277057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V="1">
            <a:off x="3163692" y="1992007"/>
            <a:ext cx="859400" cy="299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/>
          <p:nvPr/>
        </p:nvCxnSpPr>
        <p:spPr>
          <a:xfrm>
            <a:off x="3159985" y="204038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>
            <a:off x="3159985" y="204038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/>
          <p:nvPr/>
        </p:nvCxnSpPr>
        <p:spPr>
          <a:xfrm flipV="1">
            <a:off x="3187505" y="199200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>
            <a:off x="3154167" y="261071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3154167" y="261071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flipV="1">
            <a:off x="3293381" y="1992007"/>
            <a:ext cx="729711" cy="19927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3293381" y="2770577"/>
            <a:ext cx="732053" cy="12141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>
            <a:off x="3293381" y="3984725"/>
            <a:ext cx="720420" cy="1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手繪多邊形 11"/>
          <p:cNvSpPr/>
          <p:nvPr/>
        </p:nvSpPr>
        <p:spPr>
          <a:xfrm>
            <a:off x="343805" y="1782962"/>
            <a:ext cx="2456341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 13"/>
          <p:cNvSpPr/>
          <p:nvPr/>
        </p:nvSpPr>
        <p:spPr>
          <a:xfrm>
            <a:off x="477156" y="1955903"/>
            <a:ext cx="2322478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手繪多邊形 21"/>
          <p:cNvSpPr/>
          <p:nvPr/>
        </p:nvSpPr>
        <p:spPr>
          <a:xfrm>
            <a:off x="2210705" y="3999011"/>
            <a:ext cx="554953" cy="268965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00359" y="4480721"/>
            <a:ext cx="166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Ink → 1</a:t>
            </a:r>
          </a:p>
          <a:p>
            <a:r>
              <a:rPr lang="en-US" altLang="zh-TW" sz="2400" dirty="0"/>
              <a:t>No ink → 0</a:t>
            </a:r>
            <a:endParaRPr lang="zh-TW" altLang="en-US" sz="2400" dirty="0"/>
          </a:p>
        </p:txBody>
      </p:sp>
      <p:sp>
        <p:nvSpPr>
          <p:cNvPr id="121" name="矩形 120"/>
          <p:cNvSpPr/>
          <p:nvPr/>
        </p:nvSpPr>
        <p:spPr>
          <a:xfrm>
            <a:off x="7083254" y="170618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3" name="直線單箭頭接點 122"/>
          <p:cNvCxnSpPr/>
          <p:nvPr/>
        </p:nvCxnSpPr>
        <p:spPr>
          <a:xfrm>
            <a:off x="6389534" y="2742346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>
            <a:off x="6498850" y="3988236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>
            <a:off x="6365650" y="1963543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/>
          <p:cNvSpPr txBox="1"/>
          <p:nvPr/>
        </p:nvSpPr>
        <p:spPr>
          <a:xfrm rot="5400000">
            <a:off x="7025444" y="320718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7094537" y="168836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132" name="文字方塊 131"/>
          <p:cNvSpPr txBox="1"/>
          <p:nvPr/>
        </p:nvSpPr>
        <p:spPr>
          <a:xfrm>
            <a:off x="7115635" y="249667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133" name="文字方塊 132"/>
          <p:cNvSpPr txBox="1"/>
          <p:nvPr/>
        </p:nvSpPr>
        <p:spPr>
          <a:xfrm>
            <a:off x="7083254" y="375281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10</a:t>
            </a:r>
            <a:endParaRPr lang="zh-TW" altLang="en-US" sz="2800" baseline="-25000" dirty="0"/>
          </a:p>
        </p:txBody>
      </p:sp>
      <p:sp>
        <p:nvSpPr>
          <p:cNvPr id="140" name="文字方塊 139"/>
          <p:cNvSpPr txBox="1"/>
          <p:nvPr/>
        </p:nvSpPr>
        <p:spPr>
          <a:xfrm>
            <a:off x="5148930" y="5135514"/>
            <a:ext cx="3466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 has the maximum value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2555119" y="4524222"/>
            <a:ext cx="3325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The learning target is ……</a:t>
            </a:r>
            <a:endParaRPr lang="zh-TW" altLang="en-US" sz="2400" dirty="0"/>
          </a:p>
        </p:txBody>
      </p:sp>
      <p:pic>
        <p:nvPicPr>
          <p:cNvPr id="142" name="圖片 1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9136" y="5072853"/>
            <a:ext cx="574872" cy="5811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3" name="文字方塊 142"/>
          <p:cNvSpPr txBox="1"/>
          <p:nvPr/>
        </p:nvSpPr>
        <p:spPr>
          <a:xfrm>
            <a:off x="2935080" y="5097237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144" name="向右箭號 143"/>
          <p:cNvSpPr/>
          <p:nvPr/>
        </p:nvSpPr>
        <p:spPr>
          <a:xfrm>
            <a:off x="4637968" y="5217648"/>
            <a:ext cx="491685" cy="3412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文字方塊 144"/>
          <p:cNvSpPr txBox="1"/>
          <p:nvPr/>
        </p:nvSpPr>
        <p:spPr>
          <a:xfrm>
            <a:off x="5144426" y="5880198"/>
            <a:ext cx="3466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has the maximum value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2935080" y="582971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147" name="向右箭號 146"/>
          <p:cNvSpPr/>
          <p:nvPr/>
        </p:nvSpPr>
        <p:spPr>
          <a:xfrm>
            <a:off x="4637968" y="5950124"/>
            <a:ext cx="491685" cy="3412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8" name="圖片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5665" y="5805941"/>
            <a:ext cx="605932" cy="6015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9" name="文字方塊 148"/>
          <p:cNvSpPr txBox="1"/>
          <p:nvPr/>
        </p:nvSpPr>
        <p:spPr>
          <a:xfrm>
            <a:off x="7776246" y="1759719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7790866" y="2579442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151" name="文字方塊 150"/>
          <p:cNvSpPr txBox="1"/>
          <p:nvPr/>
        </p:nvSpPr>
        <p:spPr>
          <a:xfrm>
            <a:off x="7803113" y="3806312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70" name="橢圓 69"/>
          <p:cNvSpPr/>
          <p:nvPr/>
        </p:nvSpPr>
        <p:spPr>
          <a:xfrm>
            <a:off x="5938632" y="169535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5940974" y="245526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5948002" y="370194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 rot="5400000">
            <a:off x="4910466" y="2606617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493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960212" y="285223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2802940" y="283997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619837" y="286761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>
            <a:off x="5266492" y="3888396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5375808" y="5134286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5242608" y="3109593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688225" y="358531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1694043" y="301498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1706742" y="291973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28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742" y="291973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/>
          </p:nvPr>
        </p:nvGraphicFramePr>
        <p:xfrm>
          <a:off x="1712038" y="350246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29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038" y="350246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2900050" y="285097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2902392" y="362954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2890759" y="485756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2888012" y="427985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1697750" y="498306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1625827" y="4886300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30" name="方程式" r:id="rId8" imgW="253800" imgH="228600" progId="Equation.3">
                  <p:embed/>
                </p:oleObj>
              </mc:Choice>
              <mc:Fallback>
                <p:oleObj name="方程式" r:id="rId8" imgW="253800" imgH="2286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827" y="4886300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1573682" y="426800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4127257" y="27923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4144880" y="357789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4157060" y="483418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5" name="直線單箭頭接點 74"/>
          <p:cNvCxnSpPr>
            <a:stCxn id="53" idx="6"/>
          </p:cNvCxnSpPr>
          <p:nvPr/>
        </p:nvCxnSpPr>
        <p:spPr>
          <a:xfrm>
            <a:off x="3474208" y="313805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474208" y="392980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3464917" y="515177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54" idx="6"/>
          </p:cNvCxnSpPr>
          <p:nvPr/>
        </p:nvCxnSpPr>
        <p:spPr>
          <a:xfrm flipV="1">
            <a:off x="3476550" y="313805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stCxn id="53" idx="6"/>
          </p:cNvCxnSpPr>
          <p:nvPr/>
        </p:nvCxnSpPr>
        <p:spPr>
          <a:xfrm>
            <a:off x="3474208" y="313805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53" idx="6"/>
          </p:cNvCxnSpPr>
          <p:nvPr/>
        </p:nvCxnSpPr>
        <p:spPr>
          <a:xfrm>
            <a:off x="3474208" y="313805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54" idx="6"/>
          </p:cNvCxnSpPr>
          <p:nvPr/>
        </p:nvCxnSpPr>
        <p:spPr>
          <a:xfrm>
            <a:off x="3476550" y="391662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5" idx="6"/>
          </p:cNvCxnSpPr>
          <p:nvPr/>
        </p:nvCxnSpPr>
        <p:spPr>
          <a:xfrm flipV="1">
            <a:off x="3464917" y="313805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55" idx="6"/>
          </p:cNvCxnSpPr>
          <p:nvPr/>
        </p:nvCxnSpPr>
        <p:spPr>
          <a:xfrm flipV="1">
            <a:off x="3464917" y="391662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53" idx="2"/>
          </p:cNvCxnSpPr>
          <p:nvPr/>
        </p:nvCxnSpPr>
        <p:spPr>
          <a:xfrm flipV="1">
            <a:off x="2040650" y="3138057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47" idx="3"/>
            <a:endCxn id="54" idx="2"/>
          </p:cNvCxnSpPr>
          <p:nvPr/>
        </p:nvCxnSpPr>
        <p:spPr>
          <a:xfrm>
            <a:off x="2036943" y="318643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47" idx="3"/>
            <a:endCxn id="55" idx="2"/>
          </p:cNvCxnSpPr>
          <p:nvPr/>
        </p:nvCxnSpPr>
        <p:spPr>
          <a:xfrm>
            <a:off x="2036943" y="318643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stCxn id="52" idx="3"/>
            <a:endCxn id="53" idx="2"/>
          </p:cNvCxnSpPr>
          <p:nvPr/>
        </p:nvCxnSpPr>
        <p:spPr>
          <a:xfrm flipV="1">
            <a:off x="2064463" y="313805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46" idx="3"/>
            <a:endCxn id="54" idx="2"/>
          </p:cNvCxnSpPr>
          <p:nvPr/>
        </p:nvCxnSpPr>
        <p:spPr>
          <a:xfrm>
            <a:off x="2031125" y="375676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stCxn id="46" idx="3"/>
            <a:endCxn id="55" idx="2"/>
          </p:cNvCxnSpPr>
          <p:nvPr/>
        </p:nvCxnSpPr>
        <p:spPr>
          <a:xfrm>
            <a:off x="2031125" y="375676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62" idx="3"/>
            <a:endCxn id="53" idx="2"/>
          </p:cNvCxnSpPr>
          <p:nvPr/>
        </p:nvCxnSpPr>
        <p:spPr>
          <a:xfrm flipV="1">
            <a:off x="2102622" y="3138057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stCxn id="62" idx="3"/>
            <a:endCxn id="54" idx="2"/>
          </p:cNvCxnSpPr>
          <p:nvPr/>
        </p:nvCxnSpPr>
        <p:spPr>
          <a:xfrm flipV="1">
            <a:off x="2076253" y="3916627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62" idx="3"/>
            <a:endCxn id="55" idx="2"/>
          </p:cNvCxnSpPr>
          <p:nvPr/>
        </p:nvCxnSpPr>
        <p:spPr>
          <a:xfrm>
            <a:off x="2076253" y="5131233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 rot="5400000">
            <a:off x="5902402" y="435323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5971495" y="283441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5992593" y="364272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5960212" y="489886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10</a:t>
            </a:r>
            <a:endParaRPr lang="zh-TW" altLang="en-US" sz="2800" baseline="-25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222534" y="391465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6726121" y="4524011"/>
                <a:ext cx="1014273" cy="954107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Loss </a:t>
                </a:r>
                <a:endParaRPr lang="en-US" altLang="zh-TW" sz="2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TW" sz="28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121" y="4524011"/>
                <a:ext cx="1014273" cy="95410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圖片 101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75875" y="1892711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3" name="文字方塊 102"/>
          <p:cNvSpPr txBox="1"/>
          <p:nvPr/>
        </p:nvSpPr>
        <p:spPr>
          <a:xfrm>
            <a:off x="4678601" y="1981772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pic>
        <p:nvPicPr>
          <p:cNvPr id="108" name="圖片 107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02038" y="3843706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11" name="群組 10"/>
          <p:cNvGrpSpPr/>
          <p:nvPr/>
        </p:nvGrpSpPr>
        <p:grpSpPr>
          <a:xfrm>
            <a:off x="7996358" y="2867617"/>
            <a:ext cx="654489" cy="2625052"/>
            <a:chOff x="7996358" y="2461791"/>
            <a:chExt cx="654489" cy="2625052"/>
          </a:xfrm>
        </p:grpSpPr>
        <p:sp>
          <p:nvSpPr>
            <p:cNvPr id="110" name="矩形 109"/>
            <p:cNvSpPr/>
            <p:nvPr/>
          </p:nvSpPr>
          <p:spPr>
            <a:xfrm>
              <a:off x="8062418" y="2461791"/>
              <a:ext cx="498951" cy="262505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 rot="5400000">
              <a:off x="8004608" y="394803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7996358" y="250893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8005216" y="3269035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0</a:t>
              </a:r>
              <a:endParaRPr lang="zh-TW" altLang="en-US" sz="2800" baseline="-25000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>
              <a:off x="7996358" y="448933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0</a:t>
              </a:r>
              <a:endParaRPr lang="zh-TW" altLang="en-US" sz="2800" baseline="-25000" dirty="0"/>
            </a:p>
          </p:txBody>
        </p:sp>
      </p:grpSp>
      <p:sp>
        <p:nvSpPr>
          <p:cNvPr id="115" name="左-右雙向箭號 114"/>
          <p:cNvSpPr/>
          <p:nvPr/>
        </p:nvSpPr>
        <p:spPr>
          <a:xfrm>
            <a:off x="6491544" y="4090322"/>
            <a:ext cx="1513672" cy="35939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972457" y="2220112"/>
            <a:ext cx="27286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/>
          <p:cNvCxnSpPr/>
          <p:nvPr/>
        </p:nvCxnSpPr>
        <p:spPr>
          <a:xfrm flipH="1">
            <a:off x="5333454" y="2243382"/>
            <a:ext cx="2987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962038" y="2252711"/>
            <a:ext cx="0" cy="1480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>
            <a:off x="8320750" y="2252711"/>
            <a:ext cx="0" cy="581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4801564" y="285040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4877408" y="284229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/>
          <p:cNvSpPr/>
          <p:nvPr/>
        </p:nvSpPr>
        <p:spPr>
          <a:xfrm>
            <a:off x="4879750" y="360220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/>
          <p:cNvSpPr/>
          <p:nvPr/>
        </p:nvSpPr>
        <p:spPr>
          <a:xfrm>
            <a:off x="4886778" y="484888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/>
          <p:cNvSpPr txBox="1"/>
          <p:nvPr/>
        </p:nvSpPr>
        <p:spPr>
          <a:xfrm rot="5400000">
            <a:off x="4884031" y="426801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914429" y="5628282"/>
            <a:ext cx="7147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Loss can be </a:t>
            </a:r>
            <a:r>
              <a:rPr lang="en-US" altLang="zh-TW" sz="2800" b="1" dirty="0"/>
              <a:t>square error </a:t>
            </a:r>
            <a:r>
              <a:rPr lang="en-US" altLang="zh-TW" sz="2800" dirty="0"/>
              <a:t>or </a:t>
            </a:r>
            <a:r>
              <a:rPr lang="en-US" altLang="zh-TW" sz="2800" b="1" dirty="0"/>
              <a:t>cross entropy </a:t>
            </a:r>
            <a:r>
              <a:rPr lang="en-US" altLang="zh-TW" sz="2800" dirty="0"/>
              <a:t>between the network output and target 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7817449" y="5575658"/>
            <a:ext cx="93063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target</a:t>
            </a:r>
            <a:endParaRPr lang="zh-TW" altLang="en-US" sz="2400" dirty="0"/>
          </a:p>
        </p:txBody>
      </p:sp>
      <p:sp>
        <p:nvSpPr>
          <p:cNvPr id="107" name="矩形 106"/>
          <p:cNvSpPr/>
          <p:nvPr/>
        </p:nvSpPr>
        <p:spPr>
          <a:xfrm rot="5400000">
            <a:off x="3821735" y="3814498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6375692" y="3010316"/>
            <a:ext cx="1740544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As close as possible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2698449" y="481405"/>
            <a:ext cx="5862920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good function should make the loss of all examples as small as possible.</a:t>
            </a:r>
            <a:endParaRPr lang="zh-TW" altLang="en-US" sz="28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2281519" y="3661532"/>
            <a:ext cx="2646238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Given a set of parameters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725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Total Loss</a:t>
            </a:r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1727768" y="2298174"/>
            <a:ext cx="421911" cy="671513"/>
            <a:chOff x="510563" y="3417283"/>
            <a:chExt cx="421911" cy="671513"/>
          </a:xfrm>
        </p:grpSpPr>
        <p:sp>
          <p:nvSpPr>
            <p:cNvPr id="19" name="矩形 1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510563" y="3522206"/>
              <a:ext cx="4219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727768" y="3245279"/>
            <a:ext cx="421910" cy="671513"/>
            <a:chOff x="510564" y="3417283"/>
            <a:chExt cx="421910" cy="671513"/>
          </a:xfrm>
        </p:grpSpPr>
        <p:sp>
          <p:nvSpPr>
            <p:cNvPr id="22" name="矩形 2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723759" y="5606623"/>
            <a:ext cx="429926" cy="671513"/>
            <a:chOff x="506555" y="3417283"/>
            <a:chExt cx="429926" cy="671513"/>
          </a:xfrm>
        </p:grpSpPr>
        <p:sp>
          <p:nvSpPr>
            <p:cNvPr id="25" name="矩形 2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06555" y="3522206"/>
              <a:ext cx="4299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R</a:t>
              </a:r>
              <a:endParaRPr lang="zh-TW" altLang="en-US" sz="2400" baseline="30000" dirty="0"/>
            </a:p>
          </p:txBody>
        </p:sp>
      </p:grpSp>
      <p:sp>
        <p:nvSpPr>
          <p:cNvPr id="27" name="矩形 26"/>
          <p:cNvSpPr/>
          <p:nvPr/>
        </p:nvSpPr>
        <p:spPr>
          <a:xfrm>
            <a:off x="2527693" y="230074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2527693" y="323945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2527693" y="5594978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1585319" y="4930674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2658584" y="4919031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2096310" y="263392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2093349" y="358103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2093348" y="593655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3496559" y="2628722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493598" y="357582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3493597" y="5931350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/>
          <p:cNvGrpSpPr/>
          <p:nvPr/>
        </p:nvGrpSpPr>
        <p:grpSpPr>
          <a:xfrm>
            <a:off x="3895074" y="2298174"/>
            <a:ext cx="428323" cy="671513"/>
            <a:chOff x="507357" y="3417283"/>
            <a:chExt cx="428323" cy="671513"/>
          </a:xfrm>
        </p:grpSpPr>
        <p:sp>
          <p:nvSpPr>
            <p:cNvPr id="39" name="矩形 3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507357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3895074" y="3245279"/>
            <a:ext cx="428323" cy="671513"/>
            <a:chOff x="507358" y="3417283"/>
            <a:chExt cx="428323" cy="671513"/>
          </a:xfrm>
        </p:grpSpPr>
        <p:sp>
          <p:nvSpPr>
            <p:cNvPr id="42" name="矩形 4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507358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3891065" y="5606623"/>
            <a:ext cx="436338" cy="671513"/>
            <a:chOff x="503349" y="3417283"/>
            <a:chExt cx="436338" cy="671513"/>
          </a:xfrm>
        </p:grpSpPr>
        <p:sp>
          <p:nvSpPr>
            <p:cNvPr id="45" name="矩形 4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03349" y="3522206"/>
              <a:ext cx="4363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 err="1"/>
                <a:t>y</a:t>
              </a:r>
              <a:r>
                <a:rPr lang="en-US" altLang="zh-TW" sz="2400" baseline="30000" dirty="0" err="1"/>
                <a:t>R</a:t>
              </a:r>
              <a:endParaRPr lang="zh-TW" altLang="en-US" sz="2400" baseline="30000" dirty="0"/>
            </a:p>
          </p:txBody>
        </p:sp>
      </p:grpSp>
      <p:sp>
        <p:nvSpPr>
          <p:cNvPr id="47" name="矩形 46"/>
          <p:cNvSpPr/>
          <p:nvPr/>
        </p:nvSpPr>
        <p:spPr>
          <a:xfrm>
            <a:off x="4913118" y="2298174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8" name="矩形 47"/>
          <p:cNvSpPr/>
          <p:nvPr/>
        </p:nvSpPr>
        <p:spPr>
          <a:xfrm>
            <a:off x="4913117" y="3245279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9" name="矩形 48"/>
          <p:cNvSpPr/>
          <p:nvPr/>
        </p:nvSpPr>
        <p:spPr>
          <a:xfrm>
            <a:off x="4913117" y="560662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902677" y="2471777"/>
                <a:ext cx="39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677" y="2471777"/>
                <a:ext cx="39145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8750" t="-16393" r="-500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4913117" y="3407287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117" y="3407287"/>
                <a:ext cx="39805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8462" t="-18033" r="-476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4888687" y="5803879"/>
                <a:ext cx="4224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687" y="5803879"/>
                <a:ext cx="42248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7391" t="-16393" r="-44928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左-右雙向箭號 52"/>
          <p:cNvSpPr/>
          <p:nvPr/>
        </p:nvSpPr>
        <p:spPr>
          <a:xfrm>
            <a:off x="4254704" y="25901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左-右雙向箭號 53"/>
          <p:cNvSpPr/>
          <p:nvPr/>
        </p:nvSpPr>
        <p:spPr>
          <a:xfrm>
            <a:off x="4249342" y="35108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左-右雙向箭號 54"/>
          <p:cNvSpPr/>
          <p:nvPr/>
        </p:nvSpPr>
        <p:spPr>
          <a:xfrm>
            <a:off x="4249276" y="5851855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4437895" y="2767534"/>
                <a:ext cx="3021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2767534"/>
                <a:ext cx="30219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4000" r="-8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/>
          <p:cNvSpPr txBox="1"/>
          <p:nvPr/>
        </p:nvSpPr>
        <p:spPr>
          <a:xfrm rot="5400000">
            <a:off x="3746853" y="4967195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60" name="文字方塊 59"/>
          <p:cNvSpPr txBox="1"/>
          <p:nvPr/>
        </p:nvSpPr>
        <p:spPr>
          <a:xfrm rot="5400000">
            <a:off x="4749949" y="4954287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64" name="群組 63"/>
          <p:cNvGrpSpPr/>
          <p:nvPr/>
        </p:nvGrpSpPr>
        <p:grpSpPr>
          <a:xfrm>
            <a:off x="1724616" y="4152253"/>
            <a:ext cx="421910" cy="671513"/>
            <a:chOff x="510564" y="3417283"/>
            <a:chExt cx="421910" cy="671513"/>
          </a:xfrm>
        </p:grpSpPr>
        <p:sp>
          <p:nvSpPr>
            <p:cNvPr id="65" name="矩形 6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</p:grpSp>
      <p:sp>
        <p:nvSpPr>
          <p:cNvPr id="67" name="矩形 66"/>
          <p:cNvSpPr/>
          <p:nvPr/>
        </p:nvSpPr>
        <p:spPr>
          <a:xfrm>
            <a:off x="2524541" y="4146429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68" name="直線單箭頭接點 67"/>
          <p:cNvCxnSpPr/>
          <p:nvPr/>
        </p:nvCxnSpPr>
        <p:spPr>
          <a:xfrm flipV="1">
            <a:off x="2090197" y="448800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3490446" y="448280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群組 69"/>
          <p:cNvGrpSpPr/>
          <p:nvPr/>
        </p:nvGrpSpPr>
        <p:grpSpPr>
          <a:xfrm>
            <a:off x="3891923" y="4152253"/>
            <a:ext cx="428322" cy="671513"/>
            <a:chOff x="507359" y="3417283"/>
            <a:chExt cx="428322" cy="671513"/>
          </a:xfrm>
        </p:grpSpPr>
        <p:sp>
          <p:nvSpPr>
            <p:cNvPr id="71" name="矩形 70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507359" y="3522206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</p:grpSp>
      <p:sp>
        <p:nvSpPr>
          <p:cNvPr id="73" name="矩形 72"/>
          <p:cNvSpPr/>
          <p:nvPr/>
        </p:nvSpPr>
        <p:spPr>
          <a:xfrm>
            <a:off x="4909965" y="415225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4909965" y="4314261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65" y="4314261"/>
                <a:ext cx="39805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8182" t="-18333" r="-4697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左-右雙向箭號 74"/>
          <p:cNvSpPr/>
          <p:nvPr/>
        </p:nvSpPr>
        <p:spPr>
          <a:xfrm>
            <a:off x="4246190" y="4417822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08787" y="1640875"/>
            <a:ext cx="3580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For all training data …</a:t>
            </a:r>
            <a:endParaRPr lang="zh-TW" altLang="en-US" sz="2800" dirty="0"/>
          </a:p>
        </p:txBody>
      </p:sp>
      <p:pic>
        <p:nvPicPr>
          <p:cNvPr id="90" name="圖片 8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15322" y="2314599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圖片 91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94572" y="3258994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3" name="圖片 92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4572" y="413958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4" name="圖片 93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94572" y="5594978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613965" y="958275"/>
                <a:ext cx="1606594" cy="12092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965" y="958275"/>
                <a:ext cx="1606594" cy="120924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5487022" y="5118869"/>
                <a:ext cx="3318188" cy="138499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the 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2" y="5118869"/>
                <a:ext cx="3318188" cy="138499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76"/>
          <p:cNvSpPr txBox="1"/>
          <p:nvPr/>
        </p:nvSpPr>
        <p:spPr>
          <a:xfrm>
            <a:off x="5467155" y="398990"/>
            <a:ext cx="1805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Total Loss: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437895" y="3685525"/>
                <a:ext cx="309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3685525"/>
                <a:ext cx="309315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3529" r="-784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4429885" y="4561823"/>
                <a:ext cx="309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85" y="4561823"/>
                <a:ext cx="309315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4000" r="-10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4437895" y="6027539"/>
                <a:ext cx="3337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6027539"/>
                <a:ext cx="333746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21818" r="-5455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 flipV="1">
            <a:off x="7224490" y="2271994"/>
            <a:ext cx="0" cy="50465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491961" y="958274"/>
            <a:ext cx="1850601" cy="132660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79"/>
          <p:cNvSpPr txBox="1"/>
          <p:nvPr/>
        </p:nvSpPr>
        <p:spPr>
          <a:xfrm>
            <a:off x="5663222" y="2642324"/>
            <a:ext cx="310406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As small as possible</a:t>
            </a:r>
            <a:endParaRPr lang="zh-TW" altLang="en-US" sz="28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487022" y="3479278"/>
            <a:ext cx="3315102" cy="138499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Find </a:t>
            </a:r>
            <a:r>
              <a:rPr lang="en-US" altLang="zh-TW" sz="2800" b="1" i="1" u="sng" dirty="0"/>
              <a:t>a function in function set </a:t>
            </a:r>
            <a:r>
              <a:rPr lang="en-US" altLang="zh-TW" sz="2800" dirty="0"/>
              <a:t>that minimizes total loss L</a:t>
            </a:r>
            <a:endParaRPr lang="zh-TW" altLang="en-US" sz="2800" dirty="0"/>
          </a:p>
        </p:txBody>
      </p:sp>
      <p:sp>
        <p:nvSpPr>
          <p:cNvPr id="4" name="向下箭號 3"/>
          <p:cNvSpPr/>
          <p:nvPr/>
        </p:nvSpPr>
        <p:spPr>
          <a:xfrm>
            <a:off x="6861190" y="3213746"/>
            <a:ext cx="697424" cy="3244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向下箭號 81"/>
          <p:cNvSpPr/>
          <p:nvPr/>
        </p:nvSpPr>
        <p:spPr>
          <a:xfrm>
            <a:off x="6861190" y="4904370"/>
            <a:ext cx="697424" cy="3244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3" name="圖片 82"/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893866" y="413697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4" name="圖片 83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3267" y="560662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5" name="圖片 84"/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890958" y="560080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636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</a:t>
            </a:r>
            <a:br>
              <a:rPr lang="en-US" altLang="zh-TW" dirty="0"/>
            </a:br>
            <a:r>
              <a:rPr lang="en-US" altLang="zh-TW" dirty="0"/>
              <a:t>≈ Looking for a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9799" y="1823150"/>
            <a:ext cx="7886700" cy="4918843"/>
          </a:xfrm>
        </p:spPr>
        <p:txBody>
          <a:bodyPr>
            <a:normAutofit/>
          </a:bodyPr>
          <a:lstStyle/>
          <a:p>
            <a:r>
              <a:rPr lang="en-US" altLang="zh-TW" dirty="0"/>
              <a:t>Speech Recognition</a:t>
            </a:r>
          </a:p>
          <a:p>
            <a:endParaRPr lang="en-US" altLang="zh-TW" dirty="0"/>
          </a:p>
          <a:p>
            <a:r>
              <a:rPr lang="en-US" altLang="zh-TW" dirty="0"/>
              <a:t>Image Recognition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Playing Go</a:t>
            </a:r>
          </a:p>
          <a:p>
            <a:endParaRPr lang="en-US" altLang="zh-TW" dirty="0"/>
          </a:p>
          <a:p>
            <a:r>
              <a:rPr lang="en-US" altLang="zh-TW" dirty="0"/>
              <a:t>Dialogue System</a:t>
            </a:r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1863058" y="2390524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14" name="方程式" r:id="rId3" imgW="1790640" imgH="215640" progId="Equation.3">
                  <p:embed/>
                </p:oleObj>
              </mc:Choice>
              <mc:Fallback>
                <p:oleObj name="方程式" r:id="rId3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8" y="2390524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/>
          </p:nvPr>
        </p:nvGraphicFramePr>
        <p:xfrm>
          <a:off x="2615463" y="3462836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15" name="方程式" r:id="rId5" imgW="1790640" imgH="215640" progId="Equation.3">
                  <p:embed/>
                </p:oleObj>
              </mc:Choice>
              <mc:Fallback>
                <p:oleObj name="方程式" r:id="rId5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463" y="3462836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>
            <p:extLst/>
          </p:nvPr>
        </p:nvGraphicFramePr>
        <p:xfrm>
          <a:off x="2663581" y="4670243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16" name="方程式" r:id="rId6" imgW="1790640" imgH="215640" progId="Equation.3">
                  <p:embed/>
                </p:oleObj>
              </mc:Choice>
              <mc:Fallback>
                <p:oleObj name="方程式" r:id="rId6" imgW="179064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581" y="4670243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>
            <p:extLst/>
          </p:nvPr>
        </p:nvGraphicFramePr>
        <p:xfrm>
          <a:off x="3303945" y="5774717"/>
          <a:ext cx="35782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17" name="方程式" r:id="rId7" imgW="1676160" imgH="215640" progId="Equation.3">
                  <p:embed/>
                </p:oleObj>
              </mc:Choice>
              <mc:Fallback>
                <p:oleObj name="方程式" r:id="rId7" imgW="1676160" imgH="215640" progId="Equation.3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945" y="5774717"/>
                        <a:ext cx="35782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6438163" y="3431413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“Cat”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685758" y="2359341"/>
            <a:ext cx="229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“How are you”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486282" y="4612554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“5-5”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251623" y="5793567"/>
            <a:ext cx="1499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“Hello”</a:t>
            </a:r>
            <a:endParaRPr lang="zh-TW" altLang="en-US" sz="28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4" y="2334055"/>
            <a:ext cx="2921108" cy="51684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743057" y="5727916"/>
            <a:ext cx="2659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“Hi”</a:t>
            </a:r>
            <a:endParaRPr lang="zh-TW" altLang="en-US" sz="2800" dirty="0"/>
          </a:p>
        </p:txBody>
      </p:sp>
      <p:pic>
        <p:nvPicPr>
          <p:cNvPr id="84994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079" y="4495707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3664864" y="6208921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(what the user said)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481090" y="6208920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(system response)</a:t>
            </a:r>
            <a:endParaRPr lang="zh-TW" altLang="en-US" sz="2400" dirty="0"/>
          </a:p>
        </p:txBody>
      </p:sp>
      <p:pic>
        <p:nvPicPr>
          <p:cNvPr id="2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05" y="3317879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7270442" y="4874164"/>
            <a:ext cx="178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(next move)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818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1" grpId="0"/>
      <p:bldP spid="15" grpId="0"/>
      <p:bldP spid="16" grpId="0"/>
      <p:bldP spid="19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796218" y="5231049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600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pick the best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32482" y="3705754"/>
                <a:ext cx="445951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2" y="3705754"/>
                <a:ext cx="4459518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2873" t="-64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702180" y="2909524"/>
            <a:ext cx="4502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Enumerate all possible values</a:t>
            </a:r>
            <a:endParaRPr lang="zh-TW" altLang="en-US" sz="2800" dirty="0"/>
          </a:p>
        </p:txBody>
      </p:sp>
      <p:grpSp>
        <p:nvGrpSpPr>
          <p:cNvPr id="8" name="群組 7"/>
          <p:cNvGrpSpPr/>
          <p:nvPr/>
        </p:nvGrpSpPr>
        <p:grpSpPr>
          <a:xfrm>
            <a:off x="5646200" y="2656145"/>
            <a:ext cx="1134648" cy="3130011"/>
            <a:chOff x="2332137" y="1770729"/>
            <a:chExt cx="1134648" cy="3130011"/>
          </a:xfrm>
        </p:grpSpPr>
        <p:sp>
          <p:nvSpPr>
            <p:cNvPr id="9" name="矩形 8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7710285" y="2627547"/>
            <a:ext cx="1368348" cy="3137533"/>
            <a:chOff x="4396222" y="1742131"/>
            <a:chExt cx="1368348" cy="3137533"/>
          </a:xfrm>
        </p:grpSpPr>
        <p:sp>
          <p:nvSpPr>
            <p:cNvPr id="16" name="矩形 15"/>
            <p:cNvSpPr/>
            <p:nvPr/>
          </p:nvSpPr>
          <p:spPr>
            <a:xfrm>
              <a:off x="4715522" y="2203796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396222" y="1742131"/>
              <a:ext cx="1368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l+1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4802608" y="223114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4804950" y="300971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4793317" y="4237727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4790570" y="3660020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cxnSp>
        <p:nvCxnSpPr>
          <p:cNvPr id="23" name="直線單箭頭接點 22"/>
          <p:cNvCxnSpPr>
            <a:stCxn id="11" idx="6"/>
            <a:endCxn id="18" idx="2"/>
          </p:cNvCxnSpPr>
          <p:nvPr/>
        </p:nvCxnSpPr>
        <p:spPr>
          <a:xfrm flipV="1">
            <a:off x="6489896" y="3403640"/>
            <a:ext cx="1626775" cy="47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endCxn id="19" idx="2"/>
          </p:cNvCxnSpPr>
          <p:nvPr/>
        </p:nvCxnSpPr>
        <p:spPr>
          <a:xfrm flipV="1">
            <a:off x="6489896" y="4182210"/>
            <a:ext cx="1629117" cy="179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480605" y="5422090"/>
            <a:ext cx="1626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2" idx="6"/>
            <a:endCxn id="18" idx="2"/>
          </p:cNvCxnSpPr>
          <p:nvPr/>
        </p:nvCxnSpPr>
        <p:spPr>
          <a:xfrm flipV="1">
            <a:off x="6492238" y="3403640"/>
            <a:ext cx="1624433" cy="783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1" idx="6"/>
            <a:endCxn id="19" idx="2"/>
          </p:cNvCxnSpPr>
          <p:nvPr/>
        </p:nvCxnSpPr>
        <p:spPr>
          <a:xfrm>
            <a:off x="6489896" y="3408369"/>
            <a:ext cx="1629117" cy="7738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1" idx="6"/>
            <a:endCxn id="20" idx="2"/>
          </p:cNvCxnSpPr>
          <p:nvPr/>
        </p:nvCxnSpPr>
        <p:spPr>
          <a:xfrm>
            <a:off x="6489896" y="3408369"/>
            <a:ext cx="1617484" cy="20018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2" idx="6"/>
            <a:endCxn id="20" idx="2"/>
          </p:cNvCxnSpPr>
          <p:nvPr/>
        </p:nvCxnSpPr>
        <p:spPr>
          <a:xfrm>
            <a:off x="6492238" y="4186939"/>
            <a:ext cx="1615142" cy="1223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3" idx="6"/>
            <a:endCxn id="18" idx="2"/>
          </p:cNvCxnSpPr>
          <p:nvPr/>
        </p:nvCxnSpPr>
        <p:spPr>
          <a:xfrm flipV="1">
            <a:off x="6480605" y="3403640"/>
            <a:ext cx="1636066" cy="2011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6"/>
            <a:endCxn id="19" idx="2"/>
          </p:cNvCxnSpPr>
          <p:nvPr/>
        </p:nvCxnSpPr>
        <p:spPr>
          <a:xfrm flipV="1">
            <a:off x="6480605" y="4182210"/>
            <a:ext cx="1638408" cy="12327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832482" y="5588147"/>
            <a:ext cx="483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E.g. speech recognition: 8 layers and 1000 neurons each layer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442723" y="5757578"/>
            <a:ext cx="154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1000</a:t>
            </a:r>
          </a:p>
          <a:p>
            <a:pPr algn="ctr"/>
            <a:r>
              <a:rPr lang="en-US" altLang="zh-TW" sz="2400" dirty="0"/>
              <a:t>neurons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662095" y="5799393"/>
            <a:ext cx="154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1000</a:t>
            </a:r>
          </a:p>
          <a:p>
            <a:pPr algn="ctr"/>
            <a:r>
              <a:rPr lang="en-US" altLang="zh-TW" sz="2400" dirty="0"/>
              <a:t>neurons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6627500" y="3923462"/>
            <a:ext cx="1323692" cy="95410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10</a:t>
            </a:r>
            <a:r>
              <a:rPr lang="en-US" altLang="zh-TW" sz="2800" baseline="30000" dirty="0"/>
              <a:t>6</a:t>
            </a:r>
          </a:p>
          <a:p>
            <a:pPr algn="ctr"/>
            <a:r>
              <a:rPr lang="en-US" altLang="zh-TW" sz="2800" dirty="0"/>
              <a:t>weights</a:t>
            </a:r>
            <a:endParaRPr lang="zh-TW" altLang="en-US" sz="2800" dirty="0"/>
          </a:p>
        </p:txBody>
      </p:sp>
      <p:grpSp>
        <p:nvGrpSpPr>
          <p:cNvPr id="3" name="群組 2"/>
          <p:cNvGrpSpPr/>
          <p:nvPr/>
        </p:nvGrpSpPr>
        <p:grpSpPr>
          <a:xfrm>
            <a:off x="946106" y="4591821"/>
            <a:ext cx="4168310" cy="712695"/>
            <a:chOff x="588857" y="5086698"/>
            <a:chExt cx="4168310" cy="712695"/>
          </a:xfrm>
        </p:grpSpPr>
        <p:sp>
          <p:nvSpPr>
            <p:cNvPr id="48" name="文字方塊 47"/>
            <p:cNvSpPr txBox="1"/>
            <p:nvPr/>
          </p:nvSpPr>
          <p:spPr>
            <a:xfrm>
              <a:off x="765869" y="5276173"/>
              <a:ext cx="3783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Millions of parameters</a:t>
              </a:r>
              <a:endParaRPr lang="zh-TW" altLang="en-US" sz="2800" dirty="0"/>
            </a:p>
          </p:txBody>
        </p:sp>
        <p:sp>
          <p:nvSpPr>
            <p:cNvPr id="22" name="左大括弧 21"/>
            <p:cNvSpPr/>
            <p:nvPr/>
          </p:nvSpPr>
          <p:spPr>
            <a:xfrm rot="16200000">
              <a:off x="2612787" y="3062768"/>
              <a:ext cx="120449" cy="4168310"/>
            </a:xfrm>
            <a:prstGeom prst="leftBrace">
              <a:avLst>
                <a:gd name="adj1" fmla="val 51771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" name="Picture 2" descr="http://www.mobanwang.com/icon/UploadFiles_8971/200909/2009090322400831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178" y="3660779"/>
            <a:ext cx="1862084" cy="186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68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4499158" y="4169078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Positive 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504997" y="3552714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Negative</a:t>
            </a:r>
            <a:endParaRPr lang="zh-TW" altLang="en-US" sz="2400" dirty="0"/>
          </a:p>
        </p:txBody>
      </p:sp>
      <p:sp>
        <p:nvSpPr>
          <p:cNvPr id="4" name="向右箭號 3"/>
          <p:cNvSpPr/>
          <p:nvPr/>
        </p:nvSpPr>
        <p:spPr>
          <a:xfrm>
            <a:off x="6248331" y="4206297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>
            <a:off x="6258542" y="3557751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7042398" y="4156896"/>
            <a:ext cx="16330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Decrease w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7042398" y="3538854"/>
            <a:ext cx="16330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Increase w</a:t>
            </a:r>
            <a:endParaRPr lang="zh-TW" altLang="en-US" sz="2400" dirty="0"/>
          </a:p>
        </p:txBody>
      </p:sp>
      <p:sp>
        <p:nvSpPr>
          <p:cNvPr id="32" name="向右箭號 31"/>
          <p:cNvSpPr/>
          <p:nvPr/>
        </p:nvSpPr>
        <p:spPr>
          <a:xfrm>
            <a:off x="2163265" y="5975869"/>
            <a:ext cx="603767" cy="2482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1990542" y="3349548"/>
            <a:ext cx="1328230" cy="122163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510298" y="6297524"/>
            <a:ext cx="5225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http://chico386.pixnet.net/album/photo/171572850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4" y="3561483"/>
            <a:ext cx="1163839" cy="116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37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2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3535534" y="600811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2089294" y="6150122"/>
                <a:ext cx="12515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94" y="6150122"/>
                <a:ext cx="1251565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25000" r="-56098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4065080" y="5566010"/>
            <a:ext cx="237792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altLang="zh-TW" sz="2800" dirty="0"/>
              <a:t>η</a:t>
            </a:r>
            <a:r>
              <a:rPr lang="en-US" altLang="zh-TW" sz="2800" dirty="0"/>
              <a:t> is called “</a:t>
            </a:r>
            <a:r>
              <a:rPr lang="en-US" altLang="zh-TW" sz="2800" b="1" i="1" dirty="0"/>
              <a:t>learning rate</a:t>
            </a:r>
            <a:r>
              <a:rPr lang="en-US" altLang="zh-TW" sz="2800" dirty="0"/>
              <a:t>”</a:t>
            </a:r>
            <a:endParaRPr lang="zh-TW" altLang="en-US" sz="2800" dirty="0"/>
          </a:p>
        </p:txBody>
      </p:sp>
      <p:sp>
        <p:nvSpPr>
          <p:cNvPr id="5" name="左大括弧 4"/>
          <p:cNvSpPr/>
          <p:nvPr/>
        </p:nvSpPr>
        <p:spPr>
          <a:xfrm rot="5400000">
            <a:off x="2646903" y="5028801"/>
            <a:ext cx="312400" cy="1663274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10058" y="3039841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832147" y="4037747"/>
            <a:ext cx="20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Repeat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2639961" y="6611787"/>
            <a:ext cx="89557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2383653" y="6597039"/>
            <a:ext cx="205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21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6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3535534" y="600811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左大括弧 4"/>
          <p:cNvSpPr/>
          <p:nvPr/>
        </p:nvSpPr>
        <p:spPr>
          <a:xfrm rot="5400000">
            <a:off x="2646903" y="5028801"/>
            <a:ext cx="312400" cy="1663274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接點 35"/>
          <p:cNvCxnSpPr/>
          <p:nvPr/>
        </p:nvCxnSpPr>
        <p:spPr>
          <a:xfrm>
            <a:off x="3634740" y="5108028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10058" y="3039841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832147" y="4037747"/>
            <a:ext cx="20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Repeat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2940040" y="5104347"/>
            <a:ext cx="1298213" cy="20277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/>
          <p:cNvSpPr/>
          <p:nvPr/>
        </p:nvSpPr>
        <p:spPr>
          <a:xfrm>
            <a:off x="4349821" y="598879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/>
          <p:cNvCxnSpPr/>
          <p:nvPr/>
        </p:nvCxnSpPr>
        <p:spPr>
          <a:xfrm>
            <a:off x="4449136" y="5165437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4057842" y="4034066"/>
                <a:ext cx="52759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tx1"/>
                    </a:solidFill>
                  </a:rPr>
                  <a:t>Until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is approximately small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842" y="4034066"/>
                <a:ext cx="5275932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左大括弧 38"/>
          <p:cNvSpPr/>
          <p:nvPr/>
        </p:nvSpPr>
        <p:spPr>
          <a:xfrm rot="5400000">
            <a:off x="3882438" y="5463153"/>
            <a:ext cx="312400" cy="820996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6039448" y="4391381"/>
            <a:ext cx="3120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(when update is little)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25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6477914" y="5115255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6146877" y="479873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/>
          <p:nvPr/>
        </p:nvCxnSpPr>
        <p:spPr>
          <a:xfrm>
            <a:off x="4542662" y="4091437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807794" y="4079735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302268" y="2993515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410327" y="5842348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Minima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600809" y="1938564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226140" y="400153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11176" y="5984060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829408" y="1830418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80543" y="1740578"/>
            <a:ext cx="96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Total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198531" y="6156681"/>
            <a:ext cx="51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value of a network parameter w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213390" y="1974272"/>
            <a:ext cx="2549506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Very slow at the </a:t>
            </a:r>
            <a:r>
              <a:rPr lang="en-US" altLang="zh-TW" sz="2800" b="1" dirty="0"/>
              <a:t>plateau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719185" y="3637122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Stuck at local minima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1009471" y="267699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2491271" y="387634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4320922" y="2848042"/>
            <a:ext cx="335024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Stuck at saddle point</a:t>
            </a:r>
            <a:endParaRPr lang="zh-TW" altLang="en-US" sz="2800" dirty="0"/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6687216" y="4160343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703879" y="3310038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3031610" y="2928379"/>
            <a:ext cx="456533" cy="10406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1194210" y="58760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2706138" y="587030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4434604" y="584585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6375849" y="5854050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1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92" y="2251401"/>
            <a:ext cx="5514975" cy="45053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Minima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Gradient descent never guarantee global minima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14404" y="4073176"/>
                <a:ext cx="2798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4" y="4073176"/>
                <a:ext cx="27988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66836" y="6062807"/>
                <a:ext cx="4932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36" y="6062807"/>
                <a:ext cx="49321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451535" y="6176963"/>
                <a:ext cx="5014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535" y="6176963"/>
                <a:ext cx="501484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5347966" y="2541585"/>
            <a:ext cx="356235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Different initial point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335884" y="5108700"/>
            <a:ext cx="3562350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Reach different minima, so different results</a:t>
            </a:r>
            <a:endParaRPr lang="zh-TW" altLang="en-US" sz="2800" dirty="0"/>
          </a:p>
        </p:txBody>
      </p:sp>
      <p:sp>
        <p:nvSpPr>
          <p:cNvPr id="11" name="向下箭號 10"/>
          <p:cNvSpPr/>
          <p:nvPr/>
        </p:nvSpPr>
        <p:spPr>
          <a:xfrm>
            <a:off x="6808510" y="3296177"/>
            <a:ext cx="641261" cy="16975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2365886" y="3390296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4070548" y="4332706"/>
            <a:ext cx="123496" cy="3108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2457119" y="4001294"/>
            <a:ext cx="40066" cy="287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2478009" y="4293789"/>
            <a:ext cx="37251" cy="254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2515260" y="4548150"/>
            <a:ext cx="68788" cy="271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4108671" y="4202936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/>
          <p:cNvCxnSpPr/>
          <p:nvPr/>
        </p:nvCxnSpPr>
        <p:spPr>
          <a:xfrm>
            <a:off x="2436981" y="3514068"/>
            <a:ext cx="0" cy="487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3967720" y="4657575"/>
            <a:ext cx="102828" cy="17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3881445" y="4815940"/>
            <a:ext cx="102828" cy="17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66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07331" y="1798458"/>
            <a:ext cx="7098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This is the “learning” of machines in deep learning ……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3175091" y="2740981"/>
            <a:ext cx="5340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Even alpha go using this approach.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569576" y="6114432"/>
            <a:ext cx="610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 hope you are not too disappointed :p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2348026" y="2823397"/>
            <a:ext cx="768626" cy="3583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6562" name="Picture 2" descr="http://fsv.money01.com.tw/cmstatic/notes/capture/311299/201511041551317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31" y="3872131"/>
            <a:ext cx="3418598" cy="20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內容版面配置區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078" y="3887117"/>
            <a:ext cx="3625903" cy="204756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9388" y="3346626"/>
            <a:ext cx="37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People </a:t>
            </a:r>
            <a:r>
              <a:rPr lang="en-US" altLang="zh-TW" sz="2400" dirty="0" smtClean="0"/>
              <a:t>imagine </a:t>
            </a:r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620145" y="3361612"/>
            <a:ext cx="37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Actually …..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4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" descr="http://cdn.geekwire.com/wp-content/uploads/2015/11/google-Tensor-Fl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307" y="2557578"/>
            <a:ext cx="1618734" cy="131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Backpropagation: an efficient way to 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zh-TW" sz="2400" dirty="0"/>
                  <a:t> in neural network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5" t="-141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http://deeplearning.net/software/theano/_static/theano_logo_allblue_200x4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834" y="2977282"/>
            <a:ext cx="2086342" cy="4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devblogs.nvidia.com/parallelforall/wp-content/uploads/sites/3/2015/03/torch_lstm_thumb-179x1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369" y="2721469"/>
            <a:ext cx="1637367" cy="105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developer.nvidia.com/sites/default/files/akamai/cuda/images/deeplearning/caff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465" y="3917475"/>
            <a:ext cx="1560169" cy="105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https://developer.nvidia.com/sites/default/files/akamai/cuda/images/deeplearning/cntk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353" y="3802604"/>
            <a:ext cx="1670545" cy="112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/>
          <p:cNvGrpSpPr/>
          <p:nvPr/>
        </p:nvGrpSpPr>
        <p:grpSpPr>
          <a:xfrm>
            <a:off x="6220989" y="4843555"/>
            <a:ext cx="1642031" cy="1121374"/>
            <a:chOff x="7043205" y="3645629"/>
            <a:chExt cx="1642031" cy="1121374"/>
          </a:xfrm>
        </p:grpSpPr>
        <p:sp>
          <p:nvSpPr>
            <p:cNvPr id="25" name="矩形 24"/>
            <p:cNvSpPr/>
            <p:nvPr/>
          </p:nvSpPr>
          <p:spPr>
            <a:xfrm>
              <a:off x="7154858" y="3645629"/>
              <a:ext cx="14574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b="1" dirty="0" err="1">
                  <a:solidFill>
                    <a:srgbClr val="333333"/>
                  </a:solidFill>
                  <a:latin typeface="Helvetica Neue"/>
                </a:rPr>
                <a:t>libdnn</a:t>
              </a:r>
              <a:endParaRPr lang="en-US" altLang="zh-TW" sz="3200" b="1" i="0" dirty="0">
                <a:solidFill>
                  <a:srgbClr val="333333"/>
                </a:solidFill>
                <a:effectLst/>
                <a:latin typeface="Helvetica Neue"/>
              </a:endParaRPr>
            </a:p>
          </p:txBody>
        </p:sp>
        <p:sp>
          <p:nvSpPr>
            <p:cNvPr id="26" name="文字方塊 13"/>
            <p:cNvSpPr txBox="1"/>
            <p:nvPr/>
          </p:nvSpPr>
          <p:spPr>
            <a:xfrm>
              <a:off x="7043205" y="4120672"/>
              <a:ext cx="1642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dirty="0"/>
                <a:t>台大周伯威</a:t>
              </a:r>
              <a:endParaRPr lang="en-US" altLang="zh-TW" dirty="0"/>
            </a:p>
            <a:p>
              <a:pPr algn="ctr"/>
              <a:r>
                <a:rPr lang="zh-TW" altLang="en-US" dirty="0"/>
                <a:t>同學開發</a:t>
              </a: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2034" y="4158498"/>
            <a:ext cx="1974264" cy="571068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5203" y="5067855"/>
            <a:ext cx="1540523" cy="579342"/>
          </a:xfrm>
          <a:prstGeom prst="rect">
            <a:avLst/>
          </a:prstGeom>
        </p:spPr>
      </p:pic>
      <p:pic>
        <p:nvPicPr>
          <p:cNvPr id="24" name="Picture 2" descr="スクリーンショット 2016-05-24 午後4.01.5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34" y="5064204"/>
            <a:ext cx="2737407" cy="61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41508" y="6078144"/>
            <a:ext cx="7320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Ref: </a:t>
            </a:r>
            <a:r>
              <a:rPr lang="zh-TW" altLang="en-US" sz="2400" dirty="0"/>
              <a:t>https://www.youtube.com/watch?v=ibJpTrp5mcE</a:t>
            </a:r>
          </a:p>
        </p:txBody>
      </p:sp>
    </p:spTree>
    <p:extLst>
      <p:ext uri="{BB962C8B-B14F-4D97-AF65-F5344CB8AC3E}">
        <p14:creationId xmlns:p14="http://schemas.microsoft.com/office/powerpoint/2010/main" val="16274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2863" y="3666144"/>
            <a:ext cx="4621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Deep Learning is so simple ……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7141" y="4380130"/>
            <a:ext cx="5624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Now If you want to find a function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47142" y="4928027"/>
            <a:ext cx="7368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If you have lots of function input/output (?) as training data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4572000" y="5882134"/>
            <a:ext cx="3943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You can use deep learning</a:t>
            </a:r>
            <a:endParaRPr lang="zh-TW" altLang="en-US" sz="2800" dirty="0"/>
          </a:p>
        </p:txBody>
      </p:sp>
      <p:sp>
        <p:nvSpPr>
          <p:cNvPr id="8" name="箭號: 向右 7"/>
          <p:cNvSpPr/>
          <p:nvPr/>
        </p:nvSpPr>
        <p:spPr>
          <a:xfrm>
            <a:off x="3422787" y="5961183"/>
            <a:ext cx="1073426" cy="4144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38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66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1539921" y="4008947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67" name="方程式" r:id="rId6" imgW="1002960" imgH="215640" progId="Equation.3">
                  <p:embed/>
                </p:oleObj>
              </mc:Choice>
              <mc:Fallback>
                <p:oleObj name="方程式" r:id="rId6" imgW="100296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21" y="4008947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" name="圖片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0701" y="3668669"/>
            <a:ext cx="899978" cy="1075096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3773978" y="3975384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graphicFrame>
        <p:nvGraphicFramePr>
          <p:cNvPr id="64" name="Object 12"/>
          <p:cNvGraphicFramePr>
            <a:graphicFrameLocks noChangeAspect="1"/>
          </p:cNvGraphicFramePr>
          <p:nvPr>
            <p:extLst/>
          </p:nvPr>
        </p:nvGraphicFramePr>
        <p:xfrm>
          <a:off x="1539921" y="5401549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68" name="方程式" r:id="rId9" imgW="1002960" imgH="215640" progId="Equation.3">
                  <p:embed/>
                </p:oleObj>
              </mc:Choice>
              <mc:Fallback>
                <p:oleObj name="方程式" r:id="rId9" imgW="1002960" imgH="215640" progId="Equation.3">
                  <p:embed/>
                  <p:pic>
                    <p:nvPicPr>
                      <p:cNvPr id="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21" y="5401549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文字方塊 65"/>
          <p:cNvSpPr txBox="1"/>
          <p:nvPr/>
        </p:nvSpPr>
        <p:spPr>
          <a:xfrm>
            <a:off x="3773978" y="536798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67" name="圖片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0701" y="5084043"/>
            <a:ext cx="915693" cy="1181883"/>
          </a:xfrm>
          <a:prstGeom prst="rect">
            <a:avLst/>
          </a:prstGeom>
        </p:spPr>
      </p:pic>
      <p:graphicFrame>
        <p:nvGraphicFramePr>
          <p:cNvPr id="68" name="Object 12"/>
          <p:cNvGraphicFramePr>
            <a:graphicFrameLocks noChangeAspect="1"/>
          </p:cNvGraphicFramePr>
          <p:nvPr>
            <p:extLst/>
          </p:nvPr>
        </p:nvGraphicFramePr>
        <p:xfrm>
          <a:off x="5091113" y="4008438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69" name="方程式" r:id="rId11" imgW="1015920" imgH="215640" progId="Equation.3">
                  <p:embed/>
                </p:oleObj>
              </mc:Choice>
              <mc:Fallback>
                <p:oleObj name="方程式" r:id="rId11" imgW="1015920" imgH="215640" progId="Equation.3">
                  <p:embed/>
                  <p:pic>
                    <p:nvPicPr>
                      <p:cNvPr id="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4008438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圖片 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5041" y="3668669"/>
            <a:ext cx="899978" cy="1075096"/>
          </a:xfrm>
          <a:prstGeom prst="rect">
            <a:avLst/>
          </a:prstGeom>
        </p:spPr>
      </p:pic>
      <p:sp>
        <p:nvSpPr>
          <p:cNvPr id="70" name="文字方塊 69"/>
          <p:cNvSpPr txBox="1"/>
          <p:nvPr/>
        </p:nvSpPr>
        <p:spPr>
          <a:xfrm>
            <a:off x="7251526" y="3975384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en-US" altLang="zh-TW" sz="2400" dirty="0" smtClean="0"/>
              <a:t>monkey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graphicFrame>
        <p:nvGraphicFramePr>
          <p:cNvPr id="71" name="Object 12"/>
          <p:cNvGraphicFramePr>
            <a:graphicFrameLocks noChangeAspect="1"/>
          </p:cNvGraphicFramePr>
          <p:nvPr>
            <p:extLst/>
          </p:nvPr>
        </p:nvGraphicFramePr>
        <p:xfrm>
          <a:off x="5091113" y="5402263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70" name="方程式" r:id="rId13" imgW="1015920" imgH="215640" progId="Equation.3">
                  <p:embed/>
                </p:oleObj>
              </mc:Choice>
              <mc:Fallback>
                <p:oleObj name="方程式" r:id="rId13" imgW="1015920" imgH="215640" progId="Equation.3">
                  <p:embed/>
                  <p:pic>
                    <p:nvPicPr>
                      <p:cNvPr id="7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5402263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文字方塊 71"/>
          <p:cNvSpPr txBox="1"/>
          <p:nvPr/>
        </p:nvSpPr>
        <p:spPr>
          <a:xfrm>
            <a:off x="7338317" y="5367986"/>
            <a:ext cx="107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“snake”</a:t>
            </a:r>
            <a:endParaRPr lang="zh-TW" altLang="en-US" sz="2400" dirty="0"/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5041" y="5084043"/>
            <a:ext cx="915693" cy="118188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grpSp>
        <p:nvGrpSpPr>
          <p:cNvPr id="78" name="群組 77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271" name="方程式" r:id="rId15" imgW="990360" imgH="215640" progId="Equation.3">
                    <p:embed/>
                  </p:oleObj>
                </mc:Choice>
                <mc:Fallback>
                  <p:oleObj name="方程式" r:id="rId15" imgW="990360" imgH="215640" progId="Equation.3">
                    <p:embed/>
                    <p:pic>
                      <p:nvPicPr>
                        <p:cNvPr id="7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文字方塊 79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81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文字方塊 8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6450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6" grpId="0"/>
      <p:bldP spid="70" grpId="0"/>
      <p:bldP spid="7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Image</a:t>
            </a:r>
            <a:r>
              <a:rPr lang="zh-TW" altLang="en-US" dirty="0"/>
              <a:t> </a:t>
            </a:r>
            <a:r>
              <a:rPr lang="en-US" altLang="zh-TW" dirty="0"/>
              <a:t>Recognition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15045" y="3281485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5" name="向右箭號 4"/>
          <p:cNvSpPr/>
          <p:nvPr/>
        </p:nvSpPr>
        <p:spPr>
          <a:xfrm>
            <a:off x="3921407" y="3622965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14" y="3156163"/>
            <a:ext cx="274307" cy="149469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1615728" y="362296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20" y="3193966"/>
            <a:ext cx="292260" cy="1510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50806" y="2848898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550" y="2595440"/>
            <a:ext cx="931280" cy="1051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550" y="3852215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468744" y="419748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480830" y="5492762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14" y="5132654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051" y="5132654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628650" y="3797718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95571" y="2484450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“monkey”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223436" y="330729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073802" y="4658585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4552300" y="2946115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9" idx="1"/>
          </p:cNvCxnSpPr>
          <p:nvPr/>
        </p:nvCxnSpPr>
        <p:spPr>
          <a:xfrm flipV="1">
            <a:off x="4539268" y="3538126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552300" y="4525597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61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ceu.org.tw/images/CEU_knowledge21065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48" y="1764962"/>
            <a:ext cx="1784273" cy="17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</a:p>
        </p:txBody>
      </p:sp>
      <p:sp>
        <p:nvSpPr>
          <p:cNvPr id="4" name="矩形 3"/>
          <p:cNvSpPr/>
          <p:nvPr/>
        </p:nvSpPr>
        <p:spPr>
          <a:xfrm>
            <a:off x="654706" y="1998978"/>
            <a:ext cx="13661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Spam </a:t>
            </a:r>
          </a:p>
          <a:p>
            <a:r>
              <a:rPr lang="en-US" altLang="zh-TW" sz="2800" b="1" i="1" u="sng" dirty="0"/>
              <a:t>filtering</a:t>
            </a:r>
            <a:endParaRPr lang="zh-TW" altLang="en-US" sz="2800" b="1" i="1" u="sng" dirty="0"/>
          </a:p>
        </p:txBody>
      </p:sp>
      <p:grpSp>
        <p:nvGrpSpPr>
          <p:cNvPr id="5" name="群組 4"/>
          <p:cNvGrpSpPr/>
          <p:nvPr/>
        </p:nvGrpSpPr>
        <p:grpSpPr>
          <a:xfrm>
            <a:off x="125392" y="3388171"/>
            <a:ext cx="7816752" cy="3530146"/>
            <a:chOff x="628650" y="2236221"/>
            <a:chExt cx="7816752" cy="3530146"/>
          </a:xfrm>
        </p:grpSpPr>
        <p:pic>
          <p:nvPicPr>
            <p:cNvPr id="6" name="Picture 2" descr="http://cdn.toptenreviews.com/rev/site/cms/category_headers/139-h_main-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236221"/>
              <a:ext cx="7816752" cy="35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197318" y="5112936"/>
              <a:ext cx="4609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(</a:t>
              </a:r>
              <a:r>
                <a:rPr lang="zh-TW" altLang="en-US" dirty="0"/>
                <a:t>http://spam-filter-review.toptenreviews.com/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5349921" y="1947798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15" name="向右箭號 14"/>
          <p:cNvSpPr/>
          <p:nvPr/>
        </p:nvSpPr>
        <p:spPr>
          <a:xfrm>
            <a:off x="7157823" y="231956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354231" y="2818469"/>
            <a:ext cx="1445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</a:t>
            </a:r>
            <a:r>
              <a:rPr lang="en-US" altLang="zh-TW" sz="2800" dirty="0">
                <a:solidFill>
                  <a:srgbClr val="FF0000"/>
                </a:solidFill>
              </a:rPr>
              <a:t>Yes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No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358" y="1825625"/>
            <a:ext cx="274307" cy="1494693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>
            <a:off x="4850604" y="228927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417451" y="2329661"/>
            <a:ext cx="12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1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0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20170" y="3549235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 (Yes)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776216" y="5153244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0 (No)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69983" y="3191849"/>
            <a:ext cx="24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“free” in e-mail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118814" y="1490831"/>
            <a:ext cx="23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“Talk” in e-mail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4242667" y="3156275"/>
            <a:ext cx="419249" cy="231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4273591" y="173464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38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789109" y="3571922"/>
            <a:ext cx="7565781" cy="858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32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PaddlePaddle</a:t>
            </a:r>
            <a:r>
              <a:rPr lang="en-US" altLang="zh-TW" dirty="0" smtClean="0"/>
              <a:t>: </a:t>
            </a:r>
            <a:r>
              <a:rPr lang="zh-CN" altLang="en-US" dirty="0" smtClean="0"/>
              <a:t>飞桨</a:t>
            </a:r>
            <a:endParaRPr lang="zh-TW" altLang="en-US" dirty="0"/>
          </a:p>
        </p:txBody>
      </p:sp>
      <p:pic>
        <p:nvPicPr>
          <p:cNvPr id="5" name="Picture 6" descr="http://cdn.geekwire.com/wp-content/uploads/2015/11/google-Tensor-Fl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48" y="2170473"/>
            <a:ext cx="1618734" cy="131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eeplearning.net/software/theano/_static/theano_logo_allblue_200x4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885" y="2644978"/>
            <a:ext cx="2086343" cy="4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keras.io/img/keras-logo-smal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882" y="4595696"/>
            <a:ext cx="1072696" cy="107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2786134" y="5578778"/>
            <a:ext cx="1114192" cy="378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keras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048731" y="2355068"/>
            <a:ext cx="207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Very flexible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075576" y="2855814"/>
            <a:ext cx="2074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Need some effort to learn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368774" y="4371849"/>
            <a:ext cx="321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Easy to learn and use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794108" y="4809400"/>
            <a:ext cx="3510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(still have some flexibility)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368774" y="5251640"/>
            <a:ext cx="4380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You can modify it if you can write </a:t>
            </a:r>
            <a:r>
              <a:rPr lang="en-US" altLang="zh-TW" sz="2400" dirty="0" err="1"/>
              <a:t>TensorFlow</a:t>
            </a:r>
            <a:r>
              <a:rPr lang="en-US" altLang="zh-TW" sz="2400" dirty="0"/>
              <a:t> or </a:t>
            </a:r>
            <a:r>
              <a:rPr lang="en-US" altLang="zh-TW" sz="2400" dirty="0" err="1"/>
              <a:t>Theano</a:t>
            </a:r>
            <a:endParaRPr lang="zh-TW" altLang="en-US" sz="2400" dirty="0"/>
          </a:p>
        </p:txBody>
      </p:sp>
      <p:sp>
        <p:nvSpPr>
          <p:cNvPr id="20" name="右大括弧 19"/>
          <p:cNvSpPr/>
          <p:nvPr/>
        </p:nvSpPr>
        <p:spPr>
          <a:xfrm rot="5400000">
            <a:off x="3002095" y="1629437"/>
            <a:ext cx="588208" cy="4508057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628650" y="4536159"/>
            <a:ext cx="1978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Interface of </a:t>
            </a:r>
            <a:r>
              <a:rPr lang="en-US" altLang="zh-TW" sz="2400" dirty="0" err="1"/>
              <a:t>TensorFlow</a:t>
            </a:r>
            <a:r>
              <a:rPr lang="en-US" altLang="zh-TW" sz="2400" dirty="0"/>
              <a:t> or </a:t>
            </a:r>
            <a:r>
              <a:rPr lang="en-US" altLang="zh-TW" sz="2400" dirty="0" err="1"/>
              <a:t>Theano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607575" y="2644978"/>
            <a:ext cx="946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1457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 </a:t>
            </a:r>
            <a:r>
              <a:rPr lang="zh-CN" altLang="en-US" dirty="0"/>
              <a:t>深度</a:t>
            </a:r>
            <a:r>
              <a:rPr lang="zh-CN" altLang="en-US" dirty="0" smtClean="0"/>
              <a:t>学习框架</a:t>
            </a:r>
            <a:r>
              <a:rPr lang="en-US" altLang="zh-CN" dirty="0" smtClean="0"/>
              <a:t>…..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638" y="1360552"/>
            <a:ext cx="9389275" cy="5281467"/>
          </a:xfrm>
        </p:spPr>
      </p:pic>
    </p:spTree>
    <p:extLst>
      <p:ext uri="{BB962C8B-B14F-4D97-AF65-F5344CB8AC3E}">
        <p14:creationId xmlns:p14="http://schemas.microsoft.com/office/powerpoint/2010/main" val="296151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07191" y="1134059"/>
            <a:ext cx="40392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任务介绍</a:t>
            </a:r>
          </a:p>
        </p:txBody>
      </p:sp>
      <p:sp>
        <p:nvSpPr>
          <p:cNvPr id="6" name="矩形 5"/>
          <p:cNvSpPr/>
          <p:nvPr/>
        </p:nvSpPr>
        <p:spPr>
          <a:xfrm>
            <a:off x="457477" y="1909658"/>
            <a:ext cx="846772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C0099"/>
              </a:buClr>
              <a:buFont typeface="Wingdings" panose="05000000000000000000" pitchFamily="2" charset="2"/>
              <a:buChar char="u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深度学习的“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Hello World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手写数字识别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CC0099"/>
              </a:buClr>
              <a:buFont typeface="Wingdings" panose="05000000000000000000" pitchFamily="2" charset="2"/>
              <a:buChar char="u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手写识别属于典型的图像多分类问题</a:t>
            </a:r>
          </a:p>
          <a:p>
            <a:pPr marL="342900" indent="-342900">
              <a:lnSpc>
                <a:spcPct val="150000"/>
              </a:lnSpc>
              <a:buClr>
                <a:srgbClr val="CC0099"/>
              </a:buClr>
              <a:buFont typeface="Wingdings" panose="05000000000000000000" pitchFamily="2" charset="2"/>
              <a:buChar char="u"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实践平台：百度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实训平台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5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Studio</a:t>
            </a:r>
          </a:p>
        </p:txBody>
      </p:sp>
      <p:pic>
        <p:nvPicPr>
          <p:cNvPr id="7" name="Picture 2" descr="D:\learning\ppt\pics\3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238" y="2177343"/>
            <a:ext cx="3603107" cy="127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ensorflowå®æï¼ä¸ï¼ï¼æåæ·±åº¦å­¦ä¹ çç¬¬ä¸æª - æåæ°å­è¯å«ï¼Tensorboardå¯è§åï¼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04" y="3576190"/>
            <a:ext cx="4543425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37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138658" y="1157289"/>
            <a:ext cx="28467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准备数据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38658" y="4116652"/>
            <a:ext cx="6145439" cy="1131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14313" lvl="1" indent="-214313">
              <a:lnSpc>
                <a:spcPct val="150000"/>
              </a:lnSpc>
              <a:buFont typeface="Wingdings" panose="05000000000000000000"/>
              <a:buChar char="ü"/>
            </a:pPr>
            <a:r>
              <a:rPr lang="en-US" altLang="zh-CN" sz="1500" dirty="0" err="1">
                <a:sym typeface="Wingdings" panose="05000000000000000000"/>
              </a:rPr>
              <a:t>paddle.dataset.mnist.train</a:t>
            </a:r>
            <a:r>
              <a:rPr lang="en-US" altLang="zh-CN" sz="1500" dirty="0">
                <a:sym typeface="Wingdings" panose="05000000000000000000"/>
              </a:rPr>
              <a:t>()</a:t>
            </a:r>
            <a:r>
              <a:rPr lang="zh-CN" altLang="en-US" sz="15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/>
              </a:rPr>
              <a:t>表示获取</a:t>
            </a:r>
            <a:r>
              <a:rPr lang="en-US" altLang="zh-CN" sz="1500" dirty="0" err="1">
                <a:sym typeface="Wingdings" panose="05000000000000000000"/>
              </a:rPr>
              <a:t>mnist</a:t>
            </a:r>
            <a:r>
              <a:rPr lang="zh-CN" altLang="en-US" sz="15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/>
              </a:rPr>
              <a:t>的</a:t>
            </a:r>
            <a:r>
              <a:rPr lang="zh-CN" altLang="en-US" sz="1500" b="1" dirty="0">
                <a:solidFill>
                  <a:srgbClr val="17B9FF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/>
              </a:rPr>
              <a:t>训练集</a:t>
            </a:r>
            <a:endParaRPr lang="en-US" altLang="zh-CN" sz="1500" b="1" dirty="0">
              <a:solidFill>
                <a:srgbClr val="17B9FF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Wingdings" panose="05000000000000000000"/>
            </a:endParaRPr>
          </a:p>
          <a:p>
            <a:pPr marL="214313" lvl="1" indent="-214313">
              <a:lnSpc>
                <a:spcPct val="150000"/>
              </a:lnSpc>
              <a:buFont typeface="Wingdings" panose="05000000000000000000"/>
              <a:buChar char="ü"/>
            </a:pPr>
            <a:r>
              <a:rPr lang="en-US" altLang="zh-CN" sz="1500" dirty="0" err="1"/>
              <a:t>paddle.reader.shuffle</a:t>
            </a:r>
            <a:r>
              <a:rPr lang="en-US" altLang="zh-CN" sz="1500" dirty="0"/>
              <a:t>()</a:t>
            </a:r>
            <a:r>
              <a:rPr lang="zh-CN" altLang="en-US" sz="1500" dirty="0">
                <a:latin typeface="华文楷体" panose="02010600040101010101" pitchFamily="2" charset="-122"/>
                <a:ea typeface="华文楷体" panose="02010600040101010101" pitchFamily="2" charset="-122"/>
              </a:rPr>
              <a:t>表示每次缓存</a:t>
            </a:r>
            <a:r>
              <a:rPr lang="en-US" altLang="zh-CN" sz="1500" dirty="0"/>
              <a:t>BUF_SIZE</a:t>
            </a:r>
            <a:r>
              <a:rPr lang="zh-CN" altLang="en-US" sz="15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个数据项，并进行打乱</a:t>
            </a:r>
            <a:endParaRPr lang="en-US" altLang="zh-CN" sz="15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14313" lvl="1" indent="-214313">
              <a:lnSpc>
                <a:spcPct val="150000"/>
              </a:lnSpc>
              <a:buFont typeface="Wingdings" panose="05000000000000000000"/>
              <a:buChar char="ü"/>
            </a:pPr>
            <a:r>
              <a:rPr lang="en-US" altLang="zh-CN" sz="1500" dirty="0" err="1">
                <a:sym typeface="Wingdings" panose="05000000000000000000"/>
              </a:rPr>
              <a:t>paddle.batch</a:t>
            </a:r>
            <a:r>
              <a:rPr lang="en-US" altLang="zh-CN" sz="1500" dirty="0">
                <a:sym typeface="Wingdings" panose="05000000000000000000"/>
              </a:rPr>
              <a:t>()</a:t>
            </a:r>
            <a:r>
              <a:rPr lang="zh-CN" altLang="en-US" sz="15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/>
              </a:rPr>
              <a:t>表示按批次读取乱序后的数据，批次大小为</a:t>
            </a:r>
            <a:r>
              <a:rPr lang="en-US" altLang="zh-CN" sz="1500" dirty="0"/>
              <a:t>BATCH_SIZE </a:t>
            </a:r>
          </a:p>
        </p:txBody>
      </p:sp>
      <p:sp>
        <p:nvSpPr>
          <p:cNvPr id="12" name="矩形 11"/>
          <p:cNvSpPr/>
          <p:nvPr/>
        </p:nvSpPr>
        <p:spPr>
          <a:xfrm>
            <a:off x="424252" y="1888315"/>
            <a:ext cx="5710962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训练数据集准备</a:t>
            </a:r>
            <a:endParaRPr lang="en-US" altLang="zh-CN" sz="15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576" y="1790297"/>
            <a:ext cx="914600" cy="3277407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15" y="2293281"/>
            <a:ext cx="6176234" cy="1598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1381712" y="2971189"/>
            <a:ext cx="5112578" cy="484748"/>
            <a:chOff x="1224989" y="3078496"/>
            <a:chExt cx="6816770" cy="646330"/>
          </a:xfrm>
        </p:grpSpPr>
        <p:sp>
          <p:nvSpPr>
            <p:cNvPr id="15" name="矩形 14"/>
            <p:cNvSpPr/>
            <p:nvPr/>
          </p:nvSpPr>
          <p:spPr>
            <a:xfrm>
              <a:off x="2698955" y="3078496"/>
              <a:ext cx="1687106" cy="32316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矩形 15"/>
            <p:cNvSpPr/>
            <p:nvPr/>
          </p:nvSpPr>
          <p:spPr>
            <a:xfrm>
              <a:off x="1224989" y="3401661"/>
              <a:ext cx="2955969" cy="32316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180959" y="3378737"/>
              <a:ext cx="3860800" cy="323165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23656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138658" y="1157289"/>
            <a:ext cx="56017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配置网络</a:t>
            </a:r>
            <a:endParaRPr lang="zh-CN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01805" y="1897046"/>
            <a:ext cx="5710962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定义网络</a:t>
            </a:r>
            <a:endParaRPr lang="en-US" altLang="zh-CN" sz="15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"/>
          <p:cNvSpPr txBox="1"/>
          <p:nvPr/>
        </p:nvSpPr>
        <p:spPr>
          <a:xfrm>
            <a:off x="589185" y="4833163"/>
            <a:ext cx="6899200" cy="784830"/>
          </a:xfrm>
          <a:prstGeom prst="rect">
            <a:avLst/>
          </a:prstGeom>
          <a:solidFill>
            <a:srgbClr val="FFE9DA"/>
          </a:solidFill>
          <a:ln w="28575">
            <a:solidFill>
              <a:srgbClr val="17B9FF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定义一个三层感知器，感知器的结构是：输入层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--&gt;&gt;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隐层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--&gt;&gt;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隐层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--&gt;&gt;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输出层。</a:t>
            </a:r>
          </a:p>
          <a:p>
            <a:pPr lvl="0">
              <a:lnSpc>
                <a:spcPct val="150000"/>
              </a:lnSpc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两个大小为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的隐层和一个大小为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的输出层，输出层的激活函数是</a:t>
            </a:r>
            <a:r>
              <a:rPr lang="en-US" altLang="zh-CN" sz="15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Softmax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428" y="1790297"/>
            <a:ext cx="914600" cy="3277407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97" y="3018817"/>
            <a:ext cx="6671975" cy="1719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 descr="D:\learning\ppt\pics\3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63" y="917583"/>
            <a:ext cx="2762626" cy="21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5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138658" y="1157289"/>
            <a:ext cx="56017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配置网络</a:t>
            </a:r>
          </a:p>
        </p:txBody>
      </p:sp>
      <p:sp>
        <p:nvSpPr>
          <p:cNvPr id="20" name="矩形 19"/>
          <p:cNvSpPr/>
          <p:nvPr/>
        </p:nvSpPr>
        <p:spPr>
          <a:xfrm>
            <a:off x="361644" y="1840153"/>
            <a:ext cx="5710962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定义数据层</a:t>
            </a:r>
            <a:endParaRPr lang="en-US" altLang="zh-CN" sz="15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428" y="1790297"/>
            <a:ext cx="914600" cy="3277407"/>
          </a:xfrm>
          <a:prstGeom prst="rect">
            <a:avLst/>
          </a:prstGeom>
        </p:spPr>
      </p:pic>
      <p:sp>
        <p:nvSpPr>
          <p:cNvPr id="40" name="文本框 3"/>
          <p:cNvSpPr txBox="1"/>
          <p:nvPr/>
        </p:nvSpPr>
        <p:spPr>
          <a:xfrm>
            <a:off x="557359" y="3030046"/>
            <a:ext cx="7116842" cy="1477328"/>
          </a:xfrm>
          <a:prstGeom prst="rect">
            <a:avLst/>
          </a:prstGeom>
          <a:solidFill>
            <a:srgbClr val="FFE9DA"/>
          </a:solidFill>
          <a:ln w="28575">
            <a:solidFill>
              <a:srgbClr val="17B9FF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5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fluid.layers.data</a:t>
            </a:r>
            <a:r>
              <a:rPr lang="en-US" altLang="zh-CN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():</a:t>
            </a:r>
            <a:r>
              <a: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配置数据层</a:t>
            </a:r>
          </a:p>
          <a:p>
            <a:pPr lvl="1">
              <a:lnSpc>
                <a:spcPct val="150000"/>
              </a:lnSpc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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张量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image: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因为是灰度图像，单通道，故形状为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[1,28,28],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数据类型为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float32</a:t>
            </a:r>
          </a:p>
          <a:p>
            <a:pPr lvl="1">
              <a:lnSpc>
                <a:spcPct val="150000"/>
              </a:lnSpc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/>
              </a:rPr>
              <a:t>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张量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label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：代表图像分类后的类别，形状为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[1],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数据类型为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int64</a:t>
            </a:r>
          </a:p>
        </p:txBody>
      </p:sp>
      <p:sp>
        <p:nvSpPr>
          <p:cNvPr id="10" name="矩形 9"/>
          <p:cNvSpPr/>
          <p:nvPr/>
        </p:nvSpPr>
        <p:spPr>
          <a:xfrm>
            <a:off x="361644" y="4207213"/>
            <a:ext cx="5710962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Hans" altLang="en-US" sz="15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定义损失函数</a:t>
            </a:r>
            <a:endParaRPr lang="en-US" altLang="zh-CN" sz="15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4889" y="2378062"/>
            <a:ext cx="7469312" cy="469957"/>
            <a:chOff x="273185" y="2174648"/>
            <a:chExt cx="9959083" cy="626609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185" y="2174648"/>
              <a:ext cx="9959083" cy="6266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1282540" y="2174648"/>
              <a:ext cx="2404089" cy="265108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1282540" y="2494640"/>
              <a:ext cx="2404089" cy="265108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6520851D-C8E5-BA44-A6D1-D65E3FB92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059" y="4707951"/>
            <a:ext cx="599313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2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138658" y="1157289"/>
            <a:ext cx="28467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训练网络</a:t>
            </a:r>
          </a:p>
        </p:txBody>
      </p:sp>
      <p:sp>
        <p:nvSpPr>
          <p:cNvPr id="6" name="矩形 5"/>
          <p:cNvSpPr/>
          <p:nvPr/>
        </p:nvSpPr>
        <p:spPr>
          <a:xfrm>
            <a:off x="428626" y="2896729"/>
            <a:ext cx="5710962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创建训练用</a:t>
            </a:r>
            <a:r>
              <a:rPr lang="en-US" altLang="zh-CN" sz="15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Executor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225" y="1790297"/>
            <a:ext cx="914600" cy="327740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17926" y="1805257"/>
            <a:ext cx="5710962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Hans" altLang="en-US" sz="15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创建优化器</a:t>
            </a:r>
            <a:endParaRPr lang="en-US" altLang="zh-CN" sz="15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441815" y="4769815"/>
            <a:ext cx="7258049" cy="1131079"/>
          </a:xfrm>
          <a:prstGeom prst="rect">
            <a:avLst/>
          </a:prstGeom>
          <a:solidFill>
            <a:srgbClr val="FFE9DA"/>
          </a:solidFill>
          <a:ln w="28575">
            <a:solidFill>
              <a:srgbClr val="17B9FF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500" dirty="0">
                <a:sym typeface="Wingdings" panose="05000000000000000000"/>
              </a:rPr>
              <a:t> </a:t>
            </a:r>
            <a:r>
              <a:rPr lang="zh-CN" altLang="en-US" sz="15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/>
              </a:rPr>
              <a:t>指定程序运行的设备，</a:t>
            </a:r>
            <a:r>
              <a:rPr lang="en-US" altLang="zh-CN" sz="1500" dirty="0" err="1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/>
              </a:rPr>
              <a:t>fluid.CPUPlace</a:t>
            </a:r>
            <a:r>
              <a:rPr lang="en-US" altLang="zh-CN" sz="1500" dirty="0">
                <a:sym typeface="Wingdings" panose="05000000000000000000"/>
              </a:rPr>
              <a:t>()</a:t>
            </a:r>
            <a:r>
              <a:rPr lang="zh-CN" altLang="en-US" sz="15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/>
              </a:rPr>
              <a:t>和 </a:t>
            </a:r>
            <a:r>
              <a:rPr lang="en-US" altLang="zh-CN" sz="1500" dirty="0" err="1">
                <a:sym typeface="Wingdings" panose="05000000000000000000"/>
              </a:rPr>
              <a:t>fluid.CUDAPlace</a:t>
            </a:r>
            <a:r>
              <a:rPr lang="en-US" altLang="zh-CN" sz="1500" dirty="0">
                <a:sym typeface="Wingdings" panose="05000000000000000000"/>
              </a:rPr>
              <a:t>(0)</a:t>
            </a:r>
            <a:r>
              <a:rPr lang="zh-CN" altLang="en-US" sz="15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/>
              </a:rPr>
              <a:t>分别表示为</a:t>
            </a:r>
            <a:r>
              <a:rPr lang="en-US" altLang="zh-CN" sz="1500" dirty="0">
                <a:sym typeface="Wingdings" panose="05000000000000000000"/>
              </a:rPr>
              <a:t>CPU</a:t>
            </a:r>
            <a:r>
              <a:rPr lang="zh-CN" altLang="en-US" sz="15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/>
              </a:rPr>
              <a:t>和</a:t>
            </a:r>
            <a:r>
              <a:rPr lang="en-US" altLang="zh-CN" sz="1500" dirty="0">
                <a:sym typeface="Wingdings" panose="05000000000000000000"/>
              </a:rPr>
              <a:t>GPU</a:t>
            </a:r>
          </a:p>
          <a:p>
            <a:pPr marL="0" lvl="1">
              <a:lnSpc>
                <a:spcPct val="150000"/>
              </a:lnSpc>
            </a:pPr>
            <a:r>
              <a:rPr lang="zh-CN" altLang="en-US" sz="1500" dirty="0">
                <a:sym typeface="Wingdings" panose="05000000000000000000"/>
              </a:rPr>
              <a:t> </a:t>
            </a:r>
            <a:r>
              <a:rPr lang="zh-CN" altLang="en-US" sz="15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/>
              </a:rPr>
              <a:t>创建一个</a:t>
            </a:r>
            <a:r>
              <a:rPr lang="en-US" altLang="zh-CN" sz="1500" dirty="0">
                <a:sym typeface="Wingdings" panose="05000000000000000000"/>
              </a:rPr>
              <a:t>Executor</a:t>
            </a:r>
            <a:r>
              <a:rPr lang="zh-CN" altLang="en-US" sz="15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/>
              </a:rPr>
              <a:t>实例</a:t>
            </a:r>
            <a:endParaRPr lang="en-US" altLang="zh-CN" sz="1500" dirty="0">
              <a:latin typeface="华文楷体" panose="02010600040101010101" pitchFamily="2" charset="-122"/>
              <a:ea typeface="华文楷体" panose="02010600040101010101" pitchFamily="2" charset="-122"/>
              <a:sym typeface="Wingdings" panose="05000000000000000000"/>
            </a:endParaRPr>
          </a:p>
          <a:p>
            <a:pPr marL="0" lvl="1">
              <a:lnSpc>
                <a:spcPct val="150000"/>
              </a:lnSpc>
            </a:pPr>
            <a:r>
              <a:rPr lang="zh-CN" altLang="en-US" sz="1500" dirty="0">
                <a:sym typeface="Wingdings" panose="05000000000000000000"/>
              </a:rPr>
              <a:t>  </a:t>
            </a:r>
            <a:r>
              <a:rPr lang="en-US" altLang="zh-CN" sz="1500" dirty="0">
                <a:sym typeface="Wingdings" panose="05000000000000000000"/>
              </a:rPr>
              <a:t>Executor</a:t>
            </a:r>
            <a:r>
              <a:rPr lang="zh-CN" altLang="en-US" sz="15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/>
              </a:rPr>
              <a:t>接收传入的</a:t>
            </a:r>
            <a:r>
              <a:rPr lang="en-US" altLang="zh-CN" sz="1500" dirty="0">
                <a:sym typeface="Wingdings" panose="05000000000000000000"/>
              </a:rPr>
              <a:t>Program</a:t>
            </a:r>
            <a:r>
              <a:rPr lang="zh-CN" altLang="en-US" sz="1500" dirty="0">
                <a:sym typeface="Wingdings" panose="05000000000000000000"/>
              </a:rPr>
              <a:t>，</a:t>
            </a:r>
            <a:r>
              <a:rPr lang="zh-CN" altLang="en-US" sz="15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/>
              </a:rPr>
              <a:t>并通过</a:t>
            </a:r>
            <a:r>
              <a:rPr lang="en-US" altLang="zh-CN" sz="1500" dirty="0">
                <a:sym typeface="Wingdings" panose="05000000000000000000"/>
              </a:rPr>
              <a:t>run()</a:t>
            </a:r>
            <a:r>
              <a:rPr lang="zh-CN" altLang="en-US" sz="1500" dirty="0">
                <a:latin typeface="华文楷体" panose="02010600040101010101" pitchFamily="2" charset="-122"/>
                <a:ea typeface="华文楷体" panose="02010600040101010101" pitchFamily="2" charset="-122"/>
                <a:sym typeface="Wingdings" panose="05000000000000000000"/>
              </a:rPr>
              <a:t>方法运行</a:t>
            </a:r>
            <a:r>
              <a:rPr lang="en-US" altLang="zh-CN" sz="1500" dirty="0">
                <a:sym typeface="Wingdings" panose="05000000000000000000"/>
              </a:rPr>
              <a:t>Program</a:t>
            </a:r>
            <a:endParaRPr lang="en-US" altLang="zh-CN" sz="1500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DF1B6C6-B702-E24B-8053-3090D5E58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45" y="3326681"/>
            <a:ext cx="5510213" cy="14363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FBC9110B-3E38-234A-9FF4-D9D091CF0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57" y="2248095"/>
            <a:ext cx="5795010" cy="6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938" y="2192470"/>
            <a:ext cx="4657932" cy="16909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34" name="方程式" r:id="rId5" imgW="520560" imgH="215640" progId="Equation.3">
                  <p:embed/>
                </p:oleObj>
              </mc:Choice>
              <mc:Fallback>
                <p:oleObj name="方程式" r:id="rId5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035" name="方程式" r:id="rId7" imgW="990360" imgH="215640" progId="Equation.3">
                    <p:embed/>
                  </p:oleObj>
                </mc:Choice>
                <mc:Fallback>
                  <p:oleObj name="方程式" r:id="rId7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019455" y="2789377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Better!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5076620" y="6211397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6342" y="5136313"/>
            <a:ext cx="931280" cy="1051432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9904" y="5136313"/>
            <a:ext cx="899978" cy="1075096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6687680" y="6228763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7870094" y="619151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2164" y="5148133"/>
            <a:ext cx="823790" cy="1063264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971073" y="5391876"/>
            <a:ext cx="2185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input:</a:t>
            </a:r>
            <a:endParaRPr lang="zh-TW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2897982" y="6187745"/>
            <a:ext cx="2251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output: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2923907" y="4984330"/>
            <a:ext cx="5947138" cy="1723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4313614" y="4473544"/>
            <a:ext cx="322187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Supervised Learning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8891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36" grpId="0" animBg="1"/>
      <p:bldP spid="37" grpId="0"/>
      <p:bldP spid="40" grpId="0"/>
      <p:bldP spid="41" grpId="0"/>
      <p:bldP spid="44" grpId="0"/>
      <p:bldP spid="45" grpId="0"/>
      <p:bldP spid="26" grpId="0" animBg="1"/>
      <p:bldP spid="3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138658" y="1157289"/>
            <a:ext cx="56017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训练网络</a:t>
            </a:r>
          </a:p>
        </p:txBody>
      </p:sp>
      <p:sp>
        <p:nvSpPr>
          <p:cNvPr id="20" name="矩形 19"/>
          <p:cNvSpPr/>
          <p:nvPr/>
        </p:nvSpPr>
        <p:spPr>
          <a:xfrm>
            <a:off x="396297" y="1600703"/>
            <a:ext cx="5710962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开始训练</a:t>
            </a:r>
            <a:endParaRPr lang="en-US" altLang="zh-CN" sz="15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"/>
          <p:cNvSpPr txBox="1"/>
          <p:nvPr/>
        </p:nvSpPr>
        <p:spPr>
          <a:xfrm>
            <a:off x="1039926" y="4891119"/>
            <a:ext cx="5799238" cy="1027204"/>
          </a:xfrm>
          <a:prstGeom prst="rect">
            <a:avLst/>
          </a:prstGeom>
          <a:solidFill>
            <a:srgbClr val="FFE9DA"/>
          </a:solidFill>
          <a:ln w="28575">
            <a:solidFill>
              <a:srgbClr val="17B9FF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</a:t>
            </a:r>
            <a:r>
              <a:rPr lang="en-US" altLang="zh-CN" sz="1350" b="1" dirty="0" err="1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train_reader</a:t>
            </a: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中的每次</a:t>
            </a:r>
            <a:r>
              <a:rPr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batch,</a:t>
            </a: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</a:t>
            </a:r>
            <a:r>
              <a:rPr lang="en-US" altLang="zh-CN" sz="135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exe.run</a:t>
            </a:r>
            <a:r>
              <a:rPr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</a:t>
            </a: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运行执行器</a:t>
            </a:r>
            <a:r>
              <a:rPr lang="zh-CN" altLang="en-US" sz="135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开始训练</a:t>
            </a: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3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喂入每个</a:t>
            </a:r>
            <a:r>
              <a:rPr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batch</a:t>
            </a: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的训练数据，</a:t>
            </a:r>
            <a:r>
              <a:rPr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fetch</a:t>
            </a: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损失值、准确率。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35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</a:t>
            </a:r>
            <a:r>
              <a:rPr lang="en-US" altLang="zh-CN" sz="135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100</a:t>
            </a:r>
            <a:r>
              <a:rPr lang="zh-CN" altLang="en-US" sz="135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</a:t>
            </a:r>
            <a:r>
              <a:rPr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batch</a:t>
            </a: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打印一次损失值和准确率。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225" y="1790297"/>
            <a:ext cx="914600" cy="32774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5E5FCB38-5064-EF4A-9BAC-3CC834B83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13" y="1970572"/>
            <a:ext cx="6066473" cy="28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4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138658" y="1157289"/>
            <a:ext cx="56017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模型评估</a:t>
            </a:r>
            <a:endParaRPr lang="zh-CN" altLang="en-US" sz="2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5038" y="1789486"/>
            <a:ext cx="5710962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开始测试</a:t>
            </a:r>
            <a:endParaRPr lang="en-US" altLang="zh-CN" sz="15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"/>
          <p:cNvSpPr txBox="1"/>
          <p:nvPr/>
        </p:nvSpPr>
        <p:spPr>
          <a:xfrm>
            <a:off x="1371969" y="4849330"/>
            <a:ext cx="5606143" cy="1027204"/>
          </a:xfrm>
          <a:prstGeom prst="rect">
            <a:avLst/>
          </a:prstGeom>
          <a:solidFill>
            <a:srgbClr val="FFE9DA"/>
          </a:solidFill>
          <a:ln w="28575">
            <a:solidFill>
              <a:srgbClr val="17B9FF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</a:t>
            </a:r>
            <a:r>
              <a:rPr lang="en-US" altLang="zh-CN" sz="135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test_reader</a:t>
            </a: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中的每次</a:t>
            </a:r>
            <a:r>
              <a:rPr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batch,</a:t>
            </a: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</a:t>
            </a:r>
            <a:r>
              <a:rPr lang="en-US" altLang="zh-CN" sz="135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exe.run</a:t>
            </a:r>
            <a:r>
              <a:rPr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()</a:t>
            </a: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运行执行器</a:t>
            </a:r>
            <a:r>
              <a:rPr lang="zh-CN" altLang="en-US" sz="1350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开始测试。</a:t>
            </a:r>
            <a:endParaRPr lang="en-US" altLang="zh-CN" sz="1350" dirty="0">
              <a:solidFill>
                <a:srgbClr val="17B9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喂入每个</a:t>
            </a:r>
            <a:r>
              <a:rPr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batch</a:t>
            </a: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的训练数据，</a:t>
            </a:r>
            <a:r>
              <a:rPr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fetch</a:t>
            </a: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损失值、准确率。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</a:t>
            </a:r>
            <a:r>
              <a:rPr lang="zh-CN" altLang="en-US" sz="135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每轮</a:t>
            </a: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所有</a:t>
            </a:r>
            <a:r>
              <a:rPr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batch</a:t>
            </a: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sz="1350" b="1" dirty="0">
                <a:solidFill>
                  <a:srgbClr val="17B9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误差平均值</a:t>
            </a: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、误差准确率，然后输出。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D77DA9E7-741E-B241-A4F4-4EBD4840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229" y="1835981"/>
            <a:ext cx="914600" cy="32774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3D919551-9993-8C4C-88F6-91665033B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277" y="2183311"/>
            <a:ext cx="5427345" cy="260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8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138658" y="1157289"/>
            <a:ext cx="56017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模型预测</a:t>
            </a:r>
          </a:p>
        </p:txBody>
      </p:sp>
      <p:sp>
        <p:nvSpPr>
          <p:cNvPr id="20" name="矩形 19"/>
          <p:cNvSpPr/>
          <p:nvPr/>
        </p:nvSpPr>
        <p:spPr>
          <a:xfrm>
            <a:off x="418703" y="1696911"/>
            <a:ext cx="5710962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图片预处理</a:t>
            </a:r>
            <a:endParaRPr lang="en-US" altLang="zh-CN" sz="15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383" y="1853170"/>
            <a:ext cx="914600" cy="3277407"/>
          </a:xfrm>
          <a:prstGeom prst="rect">
            <a:avLst/>
          </a:prstGeom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84" y="2069005"/>
            <a:ext cx="5575918" cy="1461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3">
            <a:extLst>
              <a:ext uri="{FF2B5EF4-FFF2-40B4-BE49-F238E27FC236}">
                <a16:creationId xmlns="" xmlns:a16="http://schemas.microsoft.com/office/drawing/2014/main" id="{601953B7-6752-7F41-B4F2-D2DC75FF11EF}"/>
              </a:ext>
            </a:extLst>
          </p:cNvPr>
          <p:cNvSpPr txBox="1"/>
          <p:nvPr/>
        </p:nvSpPr>
        <p:spPr>
          <a:xfrm>
            <a:off x="644054" y="5446994"/>
            <a:ext cx="989207" cy="549381"/>
          </a:xfrm>
          <a:prstGeom prst="rect">
            <a:avLst/>
          </a:prstGeom>
          <a:solidFill>
            <a:srgbClr val="FFE9DA"/>
          </a:solidFill>
          <a:ln w="28575">
            <a:solidFill>
              <a:srgbClr val="17B9FF"/>
            </a:solidFill>
            <a:prstDash val="dash"/>
          </a:ln>
        </p:spPr>
        <p:txBody>
          <a:bodyPr wrap="square" rtlCol="0" anchor="t">
            <a:spAutoFit/>
          </a:bodyPr>
          <a:lstStyle/>
          <a:p>
            <a:pPr lvl="0" algn="l">
              <a:lnSpc>
                <a:spcPct val="90000"/>
              </a:lnSpc>
            </a:pPr>
            <a:r>
              <a:rPr lang="zh-CN" altLang="en-US" sz="165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sym typeface="+mn-ea"/>
              </a:rPr>
              <a:t>输出结果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C2A692DF-8043-6F41-880C-11974971D740}"/>
              </a:ext>
            </a:extLst>
          </p:cNvPr>
          <p:cNvSpPr/>
          <p:nvPr/>
        </p:nvSpPr>
        <p:spPr>
          <a:xfrm>
            <a:off x="447095" y="3479789"/>
            <a:ext cx="5710962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5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开始预测</a:t>
            </a:r>
            <a:endParaRPr lang="en-US" altLang="zh-CN" sz="15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530327E4-F511-F546-8669-10D0154C6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858" y="3957100"/>
            <a:ext cx="4610100" cy="12153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84050D14-0D92-7F4E-8706-4F434D4F2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0014" y="5443292"/>
            <a:ext cx="3776663" cy="32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2863" y="3666144"/>
            <a:ext cx="4621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Deep Learning is so simple ……</a:t>
            </a:r>
            <a:endParaRPr lang="zh-TW" altLang="en-US" sz="2800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2"/>
            <a:ext cx="6868678" cy="243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80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789109" y="4950148"/>
            <a:ext cx="7565781" cy="858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06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3377630" y="5367454"/>
            <a:ext cx="2764667" cy="1328675"/>
            <a:chOff x="6018023" y="4983224"/>
            <a:chExt cx="2764667" cy="132867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018023" y="4983224"/>
              <a:ext cx="2764667" cy="1328675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6707786" y="5210235"/>
              <a:ext cx="1837691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Neural Network</a:t>
              </a:r>
              <a:endParaRPr lang="zh-TW" altLang="en-US" sz="2400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graphicFrame>
        <p:nvGraphicFramePr>
          <p:cNvPr id="1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886212" y="1663279"/>
          <a:ext cx="3138132" cy="3369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矩形 14"/>
          <p:cNvSpPr/>
          <p:nvPr/>
        </p:nvSpPr>
        <p:spPr>
          <a:xfrm>
            <a:off x="708365" y="1485917"/>
            <a:ext cx="3521122" cy="37380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 rot="5400000">
            <a:off x="4833830" y="3676430"/>
            <a:ext cx="545910" cy="159659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4" name="右彎箭號 23"/>
          <p:cNvSpPr/>
          <p:nvPr/>
        </p:nvSpPr>
        <p:spPr>
          <a:xfrm flipV="1">
            <a:off x="2300119" y="5296740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800942" y="388305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NO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9" name="向下箭號 28"/>
          <p:cNvSpPr/>
          <p:nvPr/>
        </p:nvSpPr>
        <p:spPr>
          <a:xfrm rot="5400000">
            <a:off x="4833830" y="1415777"/>
            <a:ext cx="545910" cy="159659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4800942" y="1567416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NO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4171996" y="2479440"/>
            <a:ext cx="1941287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Overfitting!</a:t>
            </a:r>
            <a:endParaRPr lang="zh-TW" altLang="en-US" sz="28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</p:spTree>
    <p:extLst>
      <p:ext uri="{BB962C8B-B14F-4D97-AF65-F5344CB8AC3E}">
        <p14:creationId xmlns:p14="http://schemas.microsoft.com/office/powerpoint/2010/main" val="134185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09020" y="1465634"/>
            <a:ext cx="4368800" cy="45403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4243" y="3735832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  <p:sp>
        <p:nvSpPr>
          <p:cNvPr id="32" name="矩形 31"/>
          <p:cNvSpPr/>
          <p:nvPr/>
        </p:nvSpPr>
        <p:spPr>
          <a:xfrm>
            <a:off x="5864243" y="1567416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7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970317" y="1571425"/>
          <a:ext cx="40462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向右箭號 10"/>
          <p:cNvSpPr/>
          <p:nvPr/>
        </p:nvSpPr>
        <p:spPr>
          <a:xfrm flipH="1">
            <a:off x="5096242" y="4068329"/>
            <a:ext cx="910243" cy="75041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11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58439" y="1296937"/>
            <a:ext cx="4368800" cy="47070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997167" y="1628288"/>
            <a:ext cx="2536503" cy="13286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Testing Data?</a:t>
            </a:r>
            <a:endParaRPr lang="zh-TW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006487" y="3834180"/>
            <a:ext cx="2527183" cy="128109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 Results on Training Data?</a:t>
            </a:r>
            <a:endParaRPr lang="zh-TW" altLang="en-US" sz="2400" dirty="0"/>
          </a:p>
        </p:txBody>
      </p:sp>
      <p:sp>
        <p:nvSpPr>
          <p:cNvPr id="20" name="向下箭號 19"/>
          <p:cNvSpPr/>
          <p:nvPr/>
        </p:nvSpPr>
        <p:spPr>
          <a:xfrm rot="10800000">
            <a:off x="6987803" y="920280"/>
            <a:ext cx="545910" cy="7080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20"/>
          <p:cNvSpPr/>
          <p:nvPr/>
        </p:nvSpPr>
        <p:spPr>
          <a:xfrm rot="10800000">
            <a:off x="6997123" y="2992134"/>
            <a:ext cx="545910" cy="793301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11" y="147046"/>
            <a:ext cx="728093" cy="686595"/>
          </a:xfrm>
          <a:prstGeom prst="rect">
            <a:avLst/>
          </a:prstGeom>
        </p:spPr>
      </p:pic>
      <p:sp>
        <p:nvSpPr>
          <p:cNvPr id="25" name="右彎箭號 24"/>
          <p:cNvSpPr/>
          <p:nvPr/>
        </p:nvSpPr>
        <p:spPr>
          <a:xfrm rot="16200000" flipV="1">
            <a:off x="6486741" y="5147415"/>
            <a:ext cx="1050066" cy="985791"/>
          </a:xfrm>
          <a:prstGeom prst="ben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33713" y="3241774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533713" y="1035882"/>
            <a:ext cx="76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YES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64243" y="3735832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32603" y="307037"/>
            <a:ext cx="435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Recipe of Deep Learning</a:t>
            </a:r>
            <a:endParaRPr lang="zh-TW" altLang="en-US" sz="3200" b="1" i="1" u="sng" dirty="0"/>
          </a:p>
        </p:txBody>
      </p:sp>
      <p:sp>
        <p:nvSpPr>
          <p:cNvPr id="32" name="矩形 31"/>
          <p:cNvSpPr/>
          <p:nvPr/>
        </p:nvSpPr>
        <p:spPr>
          <a:xfrm>
            <a:off x="5864243" y="1567416"/>
            <a:ext cx="2829814" cy="147779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7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1019768" y="1497547"/>
          <a:ext cx="404620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向右箭號 10"/>
          <p:cNvSpPr/>
          <p:nvPr/>
        </p:nvSpPr>
        <p:spPr>
          <a:xfrm flipH="1">
            <a:off x="5065910" y="1917418"/>
            <a:ext cx="910243" cy="75041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96019" y="761147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/>
              <a:t>Concluding Remarks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04514" y="5400135"/>
            <a:ext cx="7090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If we can do something before understanding it!</a:t>
            </a:r>
            <a:endParaRPr lang="zh-CN" altLang="en-US" sz="2800" i="1" dirty="0">
              <a:solidFill>
                <a:srgbClr val="FF0000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02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86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187" name="方程式" r:id="rId6" imgW="990360" imgH="215640" progId="Equation.3">
                    <p:embed/>
                  </p:oleObj>
                </mc:Choice>
                <mc:Fallback>
                  <p:oleObj name="方程式" r:id="rId6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595794" y="6198774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5516" y="5123690"/>
            <a:ext cx="931280" cy="1051432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9078" y="5123690"/>
            <a:ext cx="899978" cy="1075096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206854" y="6216140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389268" y="617889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1338" y="5135510"/>
            <a:ext cx="823790" cy="1063264"/>
          </a:xfrm>
          <a:prstGeom prst="rect">
            <a:avLst/>
          </a:prstGeom>
        </p:spPr>
      </p:pic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4458150" y="4274938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88" name="方程式" r:id="rId12" imgW="203040" imgH="228600" progId="Equation.3">
                  <p:embed/>
                </p:oleObj>
              </mc:Choice>
              <mc:Fallback>
                <p:oleObj name="方程式" r:id="rId12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8150" y="4274938"/>
                        <a:ext cx="4333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2986656" y="3713905"/>
            <a:ext cx="3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Pick the “Best” Function</a:t>
            </a:r>
            <a:endParaRPr lang="zh-TW" altLang="en-US" sz="2400" dirty="0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2820745" y="4214618"/>
            <a:ext cx="3724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圓角矩形 37"/>
          <p:cNvSpPr/>
          <p:nvPr/>
        </p:nvSpPr>
        <p:spPr>
          <a:xfrm>
            <a:off x="6574354" y="3630138"/>
            <a:ext cx="2069432" cy="10908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/>
              <a:t>    Using</a:t>
            </a:r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7614083" y="4780282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7590021" y="3132832"/>
            <a:ext cx="0" cy="497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7875324" y="3931094"/>
          <a:ext cx="4333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89" name="方程式" r:id="rId14" imgW="203040" imgH="228600" progId="Equation.3">
                  <p:embed/>
                </p:oleObj>
              </mc:Choice>
              <mc:Fallback>
                <p:oleObj name="方程式" r:id="rId14" imgW="203040" imgH="22860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5324" y="3931094"/>
                        <a:ext cx="4333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968" y="5432555"/>
            <a:ext cx="1089847" cy="8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6871330" y="2622023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787400" y="1878529"/>
            <a:ext cx="5689842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6474765" y="1878529"/>
            <a:ext cx="2341328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5091127" y="2036495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6655726" y="2019444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Testing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901936" y="1974280"/>
            <a:ext cx="3233978" cy="125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901936" y="3651658"/>
            <a:ext cx="191880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3176509" y="3639760"/>
            <a:ext cx="3062771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278070" y="283389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1</a:t>
            </a:r>
            <a:endParaRPr lang="zh-TW" altLang="en-US" sz="28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289343" y="450031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2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3020140" y="451375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3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1544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8" grpId="0" animBg="1"/>
      <p:bldP spid="46" grpId="0"/>
      <p:bldP spid="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862786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823810" y="1924729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794929" y="2607168"/>
            <a:ext cx="291558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Neural Network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206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12"/>
          <p:cNvGraphicFramePr>
            <a:graphicFrameLocks noChangeAspect="1"/>
          </p:cNvGraphicFramePr>
          <p:nvPr>
            <p:extLst/>
          </p:nvPr>
        </p:nvGraphicFramePr>
        <p:xfrm>
          <a:off x="1611803" y="2192873"/>
          <a:ext cx="6065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38" name="方程式" r:id="rId4" imgW="2184120" imgH="228600" progId="Equation.3">
                  <p:embed/>
                </p:oleObj>
              </mc:Choice>
              <mc:Fallback>
                <p:oleObj name="方程式" r:id="rId4" imgW="2184120" imgH="228600" progId="Equation.3">
                  <p:embed/>
                  <p:pic>
                    <p:nvPicPr>
                      <p:cNvPr id="3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803" y="2192873"/>
                        <a:ext cx="6065838" cy="6318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894823" y="3141770"/>
            <a:ext cx="622890" cy="26675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481058" y="464475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555712" y="5666374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881418" y="3053902"/>
            <a:ext cx="596697" cy="31839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18" idx="3"/>
            <a:endCxn id="22" idx="1"/>
          </p:cNvCxnSpPr>
          <p:nvPr/>
        </p:nvCxnSpPr>
        <p:spPr>
          <a:xfrm flipV="1">
            <a:off x="2470495" y="4655201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5770626" y="4146295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>
            <p:extLst/>
          </p:nvPr>
        </p:nvGraphicFramePr>
        <p:xfrm>
          <a:off x="5299692" y="4257722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39" name="方程式" r:id="rId6" imgW="126720" imgH="126720" progId="Equation.3">
                  <p:embed/>
                </p:oleObj>
              </mc:Choice>
              <mc:Fallback>
                <p:oleObj name="方程式" r:id="rId6" imgW="126720" imgH="12672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692" y="4257722"/>
                        <a:ext cx="352425" cy="350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/>
          </p:nvPr>
        </p:nvGraphicFramePr>
        <p:xfrm>
          <a:off x="2924194" y="3162499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40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4194" y="3162499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2929617" y="4071442"/>
          <a:ext cx="563562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41" name="方程式" r:id="rId10" imgW="203040" imgH="228600" progId="Equation.3">
                  <p:embed/>
                </p:oleObj>
              </mc:Choice>
              <mc:Fallback>
                <p:oleObj name="方程式" r:id="rId10" imgW="203040" imgH="228600" progId="Equation.3">
                  <p:embed/>
                  <p:pic>
                    <p:nvPicPr>
                      <p:cNvPr id="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9617" y="4071442"/>
                        <a:ext cx="563562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/>
          </p:nvPr>
        </p:nvGraphicFramePr>
        <p:xfrm>
          <a:off x="2944787" y="5124193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42" name="方程式" r:id="rId12" imgW="215640" imgH="215640" progId="Equation.3">
                  <p:embed/>
                </p:oleObj>
              </mc:Choice>
              <mc:Fallback>
                <p:oleObj name="方程式" r:id="rId12" imgW="215640" imgH="215640" progId="Equation.3">
                  <p:embed/>
                  <p:pic>
                    <p:nvPicPr>
                      <p:cNvPr id="1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787" y="5124193"/>
                        <a:ext cx="598487" cy="595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線單箭頭接點 11"/>
          <p:cNvCxnSpPr/>
          <p:nvPr/>
        </p:nvCxnSpPr>
        <p:spPr>
          <a:xfrm flipV="1">
            <a:off x="4957568" y="4624599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3"/>
            <a:endCxn id="22" idx="1"/>
          </p:cNvCxnSpPr>
          <p:nvPr/>
        </p:nvCxnSpPr>
        <p:spPr>
          <a:xfrm>
            <a:off x="2478115" y="4645872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2478115" y="3369669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 rot="5400000">
            <a:off x="1874220" y="503433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963164" y="3011126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43" name="方程式" r:id="rId14" imgW="177480" imgH="228600" progId="Equation.3">
                  <p:embed/>
                </p:oleObj>
              </mc:Choice>
              <mc:Fallback>
                <p:oleObj name="方程式" r:id="rId14" imgW="177480" imgH="22860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164" y="3011126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963164" y="4226744"/>
          <a:ext cx="4953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44" name="方程式" r:id="rId16" imgW="177480" imgH="241200" progId="Equation.3">
                  <p:embed/>
                </p:oleObj>
              </mc:Choice>
              <mc:Fallback>
                <p:oleObj name="方程式" r:id="rId16" imgW="177480" imgH="24120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164" y="4226744"/>
                        <a:ext cx="495300" cy="6651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/>
          <p:cNvGraphicFramePr>
            <a:graphicFrameLocks noChangeAspect="1"/>
          </p:cNvGraphicFramePr>
          <p:nvPr>
            <p:extLst/>
          </p:nvPr>
        </p:nvGraphicFramePr>
        <p:xfrm>
          <a:off x="1937095" y="5593401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45" name="方程式" r:id="rId18" imgW="190440" imgH="228600" progId="Equation.3">
                  <p:embed/>
                </p:oleObj>
              </mc:Choice>
              <mc:Fallback>
                <p:oleObj name="方程式" r:id="rId18" imgW="190440" imgH="228600" progId="Equation.3">
                  <p:embed/>
                  <p:pic>
                    <p:nvPicPr>
                      <p:cNvPr id="1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7095" y="5593401"/>
                        <a:ext cx="5334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/>
          <p:cNvGrpSpPr/>
          <p:nvPr/>
        </p:nvGrpSpPr>
        <p:grpSpPr>
          <a:xfrm>
            <a:off x="4616054" y="4395041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646" name="方程式" r:id="rId20" imgW="139680" imgH="139680" progId="Equation.3">
                    <p:embed/>
                  </p:oleObj>
                </mc:Choice>
                <mc:Fallback>
                  <p:oleObj name="方程式" r:id="rId20" imgW="139680" imgH="139680" progId="Equation.3">
                    <p:embed/>
                    <p:pic>
                      <p:nvPicPr>
                        <p:cNvPr id="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4673750" y="5748892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47" name="方程式" r:id="rId22" imgW="126720" imgH="177480" progId="Equation.3">
                  <p:embed/>
                </p:oleObj>
              </mc:Choice>
              <mc:Fallback>
                <p:oleObj name="方程式" r:id="rId22" imgW="126720" imgH="17748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750" y="5748892"/>
                        <a:ext cx="3540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V="1">
            <a:off x="4867261" y="4925804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>
            <p:extLst/>
          </p:nvPr>
        </p:nvGraphicFramePr>
        <p:xfrm>
          <a:off x="5838017" y="4341859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48" name="方程式" r:id="rId24" imgW="317160" imgH="215640" progId="Equation.3">
                  <p:embed/>
                </p:oleObj>
              </mc:Choice>
              <mc:Fallback>
                <p:oleObj name="方程式" r:id="rId24" imgW="31716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017" y="4341859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21034" y="580934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bias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7347575" y="4435473"/>
          <a:ext cx="35242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49" name="方程式" r:id="rId26" imgW="126720" imgH="139680" progId="Equation.3">
                  <p:embed/>
                </p:oleObj>
              </mc:Choice>
              <mc:Fallback>
                <p:oleObj name="方程式" r:id="rId26" imgW="126720" imgH="13968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7575" y="4435473"/>
                        <a:ext cx="352425" cy="3857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字方塊 38"/>
          <p:cNvSpPr txBox="1"/>
          <p:nvPr/>
        </p:nvSpPr>
        <p:spPr>
          <a:xfrm>
            <a:off x="2650744" y="5809347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178" y="1589873"/>
            <a:ext cx="1463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Neuron</a:t>
            </a:r>
            <a:endParaRPr lang="zh-TW" altLang="en-US" sz="3200" b="1" i="1" u="sng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1867419" y="370943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2" name="文字方塊 41"/>
          <p:cNvSpPr txBox="1"/>
          <p:nvPr/>
        </p:nvSpPr>
        <p:spPr>
          <a:xfrm rot="5400000">
            <a:off x="2900322" y="476777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3" name="文字方塊 42"/>
          <p:cNvSpPr txBox="1"/>
          <p:nvPr/>
        </p:nvSpPr>
        <p:spPr>
          <a:xfrm rot="5400000">
            <a:off x="2892797" y="379172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842436" y="3160361"/>
            <a:ext cx="246551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 simple function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293978" y="5032261"/>
            <a:ext cx="189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Activation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0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 animBg="1"/>
      <p:bldP spid="5" grpId="0" animBg="1"/>
      <p:bldP spid="7" grpId="0" animBg="1"/>
      <p:bldP spid="15" grpId="0"/>
      <p:bldP spid="34" grpId="0"/>
      <p:bldP spid="39" grpId="0"/>
      <p:bldP spid="41" grpId="0"/>
      <p:bldP spid="42" grpId="0"/>
      <p:bldP spid="43" grpId="0"/>
      <p:bldP spid="19" grpId="0" animBg="1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481058" y="464475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555712" y="5666374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endCxn id="22" idx="1"/>
          </p:cNvCxnSpPr>
          <p:nvPr/>
        </p:nvCxnSpPr>
        <p:spPr>
          <a:xfrm flipV="1">
            <a:off x="2470495" y="4655201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5770626" y="4146295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4957568" y="4624599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endCxn id="22" idx="1"/>
          </p:cNvCxnSpPr>
          <p:nvPr/>
        </p:nvCxnSpPr>
        <p:spPr>
          <a:xfrm>
            <a:off x="2478115" y="4645872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2478115" y="3369669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群組 20"/>
          <p:cNvGrpSpPr/>
          <p:nvPr/>
        </p:nvGrpSpPr>
        <p:grpSpPr>
          <a:xfrm>
            <a:off x="4616054" y="4395041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291" name="方程式" r:id="rId4" imgW="139680" imgH="139680" progId="Equation.3">
                    <p:embed/>
                  </p:oleObj>
                </mc:Choice>
                <mc:Fallback>
                  <p:oleObj name="方程式" r:id="rId4" imgW="139680" imgH="139680" progId="Equation.3">
                    <p:embed/>
                    <p:pic>
                      <p:nvPicPr>
                        <p:cNvPr id="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5" name="直線單箭頭接點 24"/>
          <p:cNvCxnSpPr/>
          <p:nvPr/>
        </p:nvCxnSpPr>
        <p:spPr>
          <a:xfrm flipV="1">
            <a:off x="4867261" y="4925804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>
            <p:extLst/>
          </p:nvPr>
        </p:nvGraphicFramePr>
        <p:xfrm>
          <a:off x="5838017" y="4341859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92" name="方程式" r:id="rId6" imgW="317160" imgH="215640" progId="Equation.3">
                  <p:embed/>
                </p:oleObj>
              </mc:Choice>
              <mc:Fallback>
                <p:oleObj name="方程式" r:id="rId6" imgW="31716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017" y="4341859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21034" y="580934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bias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293978" y="5032261"/>
            <a:ext cx="189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Activation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706599" y="5809347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178" y="1589873"/>
            <a:ext cx="1463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Neuron</a:t>
            </a:r>
            <a:endParaRPr lang="zh-TW" altLang="en-US" sz="3200" b="1" i="1" u="sng" dirty="0"/>
          </a:p>
        </p:txBody>
      </p:sp>
      <p:grpSp>
        <p:nvGrpSpPr>
          <p:cNvPr id="20" name="群組 19"/>
          <p:cNvGrpSpPr/>
          <p:nvPr/>
        </p:nvGrpSpPr>
        <p:grpSpPr>
          <a:xfrm>
            <a:off x="3021212" y="3373346"/>
            <a:ext cx="546036" cy="537290"/>
            <a:chOff x="34511" y="3510100"/>
            <a:chExt cx="546036" cy="537290"/>
          </a:xfrm>
        </p:grpSpPr>
        <p:sp>
          <p:nvSpPr>
            <p:cNvPr id="48" name="矩形 47"/>
            <p:cNvSpPr/>
            <p:nvPr/>
          </p:nvSpPr>
          <p:spPr>
            <a:xfrm>
              <a:off x="34511" y="3510100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36079" y="3552772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3021212" y="4274006"/>
            <a:ext cx="546036" cy="537290"/>
            <a:chOff x="-43759" y="4374027"/>
            <a:chExt cx="546036" cy="537290"/>
          </a:xfrm>
        </p:grpSpPr>
        <p:sp>
          <p:nvSpPr>
            <p:cNvPr id="49" name="矩形 48"/>
            <p:cNvSpPr/>
            <p:nvPr/>
          </p:nvSpPr>
          <p:spPr>
            <a:xfrm>
              <a:off x="-43759" y="4374027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0" y="4424367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928091" y="5130981"/>
            <a:ext cx="715437" cy="537290"/>
            <a:chOff x="153153" y="5027301"/>
            <a:chExt cx="715437" cy="537290"/>
          </a:xfrm>
        </p:grpSpPr>
        <p:sp>
          <p:nvSpPr>
            <p:cNvPr id="50" name="矩形 49"/>
            <p:cNvSpPr/>
            <p:nvPr/>
          </p:nvSpPr>
          <p:spPr>
            <a:xfrm>
              <a:off x="252603" y="5027301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53153" y="5087907"/>
              <a:ext cx="715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4509542" y="576197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grpSp>
        <p:nvGrpSpPr>
          <p:cNvPr id="51" name="群組 50"/>
          <p:cNvGrpSpPr/>
          <p:nvPr/>
        </p:nvGrpSpPr>
        <p:grpSpPr>
          <a:xfrm>
            <a:off x="1878659" y="3072579"/>
            <a:ext cx="546036" cy="537290"/>
            <a:chOff x="34511" y="3510100"/>
            <a:chExt cx="546036" cy="537290"/>
          </a:xfrm>
        </p:grpSpPr>
        <p:sp>
          <p:nvSpPr>
            <p:cNvPr id="52" name="矩形 51"/>
            <p:cNvSpPr/>
            <p:nvPr/>
          </p:nvSpPr>
          <p:spPr>
            <a:xfrm>
              <a:off x="34511" y="3510100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136079" y="3552772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</p:grpSp>
      <p:grpSp>
        <p:nvGrpSpPr>
          <p:cNvPr id="54" name="群組 53"/>
          <p:cNvGrpSpPr/>
          <p:nvPr/>
        </p:nvGrpSpPr>
        <p:grpSpPr>
          <a:xfrm>
            <a:off x="1854193" y="4324346"/>
            <a:ext cx="546036" cy="537290"/>
            <a:chOff x="-43759" y="4374027"/>
            <a:chExt cx="546036" cy="537290"/>
          </a:xfrm>
        </p:grpSpPr>
        <p:sp>
          <p:nvSpPr>
            <p:cNvPr id="55" name="矩形 54"/>
            <p:cNvSpPr/>
            <p:nvPr/>
          </p:nvSpPr>
          <p:spPr>
            <a:xfrm>
              <a:off x="-43759" y="4374027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0" y="4424367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1781803" y="5617559"/>
            <a:ext cx="715437" cy="537290"/>
            <a:chOff x="153153" y="5027301"/>
            <a:chExt cx="715437" cy="537290"/>
          </a:xfrm>
        </p:grpSpPr>
        <p:sp>
          <p:nvSpPr>
            <p:cNvPr id="58" name="矩形 57"/>
            <p:cNvSpPr/>
            <p:nvPr/>
          </p:nvSpPr>
          <p:spPr>
            <a:xfrm>
              <a:off x="252603" y="5027301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153153" y="5087907"/>
              <a:ext cx="715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sp>
        <p:nvSpPr>
          <p:cNvPr id="62" name="文字方塊 61"/>
          <p:cNvSpPr txBox="1"/>
          <p:nvPr/>
        </p:nvSpPr>
        <p:spPr>
          <a:xfrm>
            <a:off x="5259455" y="4144682"/>
            <a:ext cx="37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3543274" y="1374967"/>
            <a:ext cx="5297714" cy="2078894"/>
            <a:chOff x="3566162" y="4678338"/>
            <a:chExt cx="5297714" cy="2078894"/>
          </a:xfrm>
        </p:grpSpPr>
        <p:sp>
          <p:nvSpPr>
            <p:cNvPr id="64" name="圓角矩形圖說文字 63"/>
            <p:cNvSpPr/>
            <p:nvPr/>
          </p:nvSpPr>
          <p:spPr>
            <a:xfrm>
              <a:off x="3566162" y="4678338"/>
              <a:ext cx="5297714" cy="2078894"/>
            </a:xfrm>
            <a:prstGeom prst="wedgeRoundRectCallout">
              <a:avLst>
                <a:gd name="adj1" fmla="val 1509"/>
                <a:gd name="adj2" fmla="val 90824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5" name="群組 64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68" name="圖片 6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9293" name="方程式" r:id="rId9" imgW="317160" imgH="215640" progId="Equation.3">
                      <p:embed/>
                    </p:oleObj>
                  </mc:Choice>
                  <mc:Fallback>
                    <p:oleObj name="方程式" r:id="rId9" imgW="317160" imgH="215640" progId="Equation.3">
                      <p:embed/>
                      <p:pic>
                        <p:nvPicPr>
                          <p:cNvPr id="69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9294" name="方程式" r:id="rId11" imgW="126720" imgH="126720" progId="Equation.3">
                      <p:embed/>
                    </p:oleObj>
                  </mc:Choice>
                  <mc:Fallback>
                    <p:oleObj name="方程式" r:id="rId11" imgW="126720" imgH="126720" progId="Equation.3">
                      <p:embed/>
                      <p:pic>
                        <p:nvPicPr>
                          <p:cNvPr id="7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295" name="方程式" r:id="rId13" imgW="863280" imgH="393480" progId="Equation.3">
                    <p:embed/>
                  </p:oleObj>
                </mc:Choice>
                <mc:Fallback>
                  <p:oleObj name="方程式" r:id="rId13" imgW="863280" imgH="393480" progId="Equation.3">
                    <p:embed/>
                    <p:pic>
                      <p:nvPicPr>
                        <p:cNvPr id="6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文字方塊 66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Function</a:t>
              </a:r>
              <a:endParaRPr lang="zh-TW" altLang="en-US" sz="2400" dirty="0"/>
            </a:p>
          </p:txBody>
        </p:sp>
      </p:grpSp>
      <p:sp>
        <p:nvSpPr>
          <p:cNvPr id="71" name="文字方塊 70"/>
          <p:cNvSpPr txBox="1"/>
          <p:nvPr/>
        </p:nvSpPr>
        <p:spPr>
          <a:xfrm>
            <a:off x="7346491" y="4374685"/>
            <a:ext cx="878079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0.98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6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2" grpId="0"/>
      <p:bldP spid="71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6334</TotalTime>
  <Words>2397</Words>
  <Application>Microsoft Office PowerPoint</Application>
  <PresentationFormat>全屏显示(4:3)</PresentationFormat>
  <Paragraphs>739</Paragraphs>
  <Slides>58</Slides>
  <Notes>46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4" baseType="lpstr">
      <vt:lpstr>Helvetica Neue</vt:lpstr>
      <vt:lpstr>新細明體</vt:lpstr>
      <vt:lpstr>华文楷体</vt:lpstr>
      <vt:lpstr>宋体</vt:lpstr>
      <vt:lpstr>微软雅黑</vt:lpstr>
      <vt:lpstr>Arial</vt:lpstr>
      <vt:lpstr>Baskerville Old Face</vt:lpstr>
      <vt:lpstr>Calibri</vt:lpstr>
      <vt:lpstr>Calibri Light</vt:lpstr>
      <vt:lpstr>Cambria Math</vt:lpstr>
      <vt:lpstr>Georgia</vt:lpstr>
      <vt:lpstr>times</vt:lpstr>
      <vt:lpstr>Times New Roman</vt:lpstr>
      <vt:lpstr>Wingdings</vt:lpstr>
      <vt:lpstr>Office 佈景主題</vt:lpstr>
      <vt:lpstr>方程式</vt:lpstr>
      <vt:lpstr>深度学习：绪论</vt:lpstr>
      <vt:lpstr>Outline</vt:lpstr>
      <vt:lpstr>Machine Learning  ≈ Looking for a Function</vt:lpstr>
      <vt:lpstr>Framework </vt:lpstr>
      <vt:lpstr>Framework </vt:lpstr>
      <vt:lpstr>Framework </vt:lpstr>
      <vt:lpstr>Three Steps for Deep Learning</vt:lpstr>
      <vt:lpstr>Neural Network </vt:lpstr>
      <vt:lpstr>Neural Network </vt:lpstr>
      <vt:lpstr>Neural Network </vt:lpstr>
      <vt:lpstr>Fully Connect Feedforward Network</vt:lpstr>
      <vt:lpstr>Fully Connect Feedforward Network</vt:lpstr>
      <vt:lpstr>Fully Connect Feedforward Network</vt:lpstr>
      <vt:lpstr>Fully Connect Feedforward Network</vt:lpstr>
      <vt:lpstr>Why Deep? Universality Theorem</vt:lpstr>
      <vt:lpstr>PowerPoint 演示文稿</vt:lpstr>
      <vt:lpstr>PowerPoint 演示文稿</vt:lpstr>
      <vt:lpstr>PowerPoint 演示文稿</vt:lpstr>
      <vt:lpstr>Output Layer </vt:lpstr>
      <vt:lpstr>Output Layer</vt:lpstr>
      <vt:lpstr>Example Application</vt:lpstr>
      <vt:lpstr>Example Application</vt:lpstr>
      <vt:lpstr>Example Application</vt:lpstr>
      <vt:lpstr>FAQ</vt:lpstr>
      <vt:lpstr>Three Steps for Deep Learning</vt:lpstr>
      <vt:lpstr>Training Data</vt:lpstr>
      <vt:lpstr>Learning Target</vt:lpstr>
      <vt:lpstr>Loss</vt:lpstr>
      <vt:lpstr>Total Loss</vt:lpstr>
      <vt:lpstr>Three Steps for Deep Learning</vt:lpstr>
      <vt:lpstr>How to pick the best function</vt:lpstr>
      <vt:lpstr>Gradient Descent</vt:lpstr>
      <vt:lpstr>Gradient Descent</vt:lpstr>
      <vt:lpstr>Gradient Descent</vt:lpstr>
      <vt:lpstr>Local Minima</vt:lpstr>
      <vt:lpstr>Local Minima</vt:lpstr>
      <vt:lpstr>Gradient Descent</vt:lpstr>
      <vt:lpstr>Backpropagation</vt:lpstr>
      <vt:lpstr>Three Steps for Deep Learning</vt:lpstr>
      <vt:lpstr>For example, you can do …….</vt:lpstr>
      <vt:lpstr>For example, you can do …….</vt:lpstr>
      <vt:lpstr>Outline</vt:lpstr>
      <vt:lpstr>PaddlePaddle: 飞桨</vt:lpstr>
      <vt:lpstr>使用 深度学习框架…..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Three Steps for Deep Learning</vt:lpstr>
      <vt:lpstr>Outline</vt:lpstr>
      <vt:lpstr>PowerPoint 演示文稿</vt:lpstr>
      <vt:lpstr>PowerPoint 演示文稿</vt:lpstr>
      <vt:lpstr>PowerPoint 演示文稿</vt:lpstr>
      <vt:lpstr>Concluding Remarks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Tutorial</dc:title>
  <dc:creator>Lee Hung-yi</dc:creator>
  <cp:lastModifiedBy>v_yangmuyun01</cp:lastModifiedBy>
  <cp:revision>305</cp:revision>
  <dcterms:created xsi:type="dcterms:W3CDTF">2016-04-30T07:31:53Z</dcterms:created>
  <dcterms:modified xsi:type="dcterms:W3CDTF">2019-10-22T11:10:18Z</dcterms:modified>
</cp:coreProperties>
</file>